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FA2BB8F-4DAC-4687-A3AD-AA931F858ACF}" type="datetimeFigureOut">
              <a:rPr lang="en-US" smtClean="0"/>
              <a:pPr/>
              <a:t>12/8/2010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1E410CD-B36F-4BBA-8B4E-2F596C9EF6DA}"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FA2BB8F-4DAC-4687-A3AD-AA931F858ACF}"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E410CD-B36F-4BBA-8B4E-2F596C9EF6D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11E410CD-B36F-4BBA-8B4E-2F596C9EF6DA}"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FA2BB8F-4DAC-4687-A3AD-AA931F858ACF}"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FA2BB8F-4DAC-4687-A3AD-AA931F858ACF}"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11E410CD-B36F-4BBA-8B4E-2F596C9EF6DA}"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FFA2BB8F-4DAC-4687-A3AD-AA931F858ACF}" type="datetimeFigureOut">
              <a:rPr lang="en-US" smtClean="0"/>
              <a:pPr/>
              <a:t>12/8/2010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1E410CD-B36F-4BBA-8B4E-2F596C9EF6DA}"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FFA2BB8F-4DAC-4687-A3AD-AA931F858ACF}" type="datetimeFigureOut">
              <a:rPr lang="en-US" smtClean="0"/>
              <a:pPr/>
              <a:t>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E410CD-B36F-4BBA-8B4E-2F596C9EF6DA}"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FA2BB8F-4DAC-4687-A3AD-AA931F858ACF}" type="datetimeFigureOut">
              <a:rPr lang="en-US" smtClean="0"/>
              <a:pPr/>
              <a:t>12/8/2010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11E410CD-B36F-4BBA-8B4E-2F596C9EF6DA}"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FA2BB8F-4DAC-4687-A3AD-AA931F858ACF}" type="datetimeFigureOut">
              <a:rPr lang="en-US" smtClean="0"/>
              <a:pPr/>
              <a:t>12/8/2010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11E410CD-B36F-4BBA-8B4E-2F596C9EF6DA}" type="slidenum">
              <a:rPr lang="en-US" smtClean="0"/>
              <a:pPr/>
              <a:t>‹#›</a:t>
            </a:fld>
            <a:endParaRPr lang="en-US"/>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FFA2BB8F-4DAC-4687-A3AD-AA931F858ACF}" type="datetimeFigureOut">
              <a:rPr lang="en-US" smtClean="0"/>
              <a:pPr/>
              <a:t>12/8/2010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1E410CD-B36F-4BBA-8B4E-2F596C9EF6DA}" type="slidenum">
              <a:rPr lang="en-US" smtClean="0"/>
              <a:pPr/>
              <a:t>‹#›</a:t>
            </a:fld>
            <a:endParaRPr lang="en-US"/>
          </a:p>
        </p:txBody>
      </p:sp>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1E410CD-B36F-4BBA-8B4E-2F596C9EF6DA}"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FFA2BB8F-4DAC-4687-A3AD-AA931F858ACF}" type="datetimeFigureOut">
              <a:rPr lang="en-US" smtClean="0"/>
              <a:pPr/>
              <a:t>12/8/2010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11E410CD-B36F-4BBA-8B4E-2F596C9EF6DA}"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FFA2BB8F-4DAC-4687-A3AD-AA931F858ACF}" type="datetimeFigureOut">
              <a:rPr lang="en-US" smtClean="0"/>
              <a:pPr/>
              <a:t>12/8/2010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FA2BB8F-4DAC-4687-A3AD-AA931F858ACF}" type="datetimeFigureOut">
              <a:rPr lang="en-US" smtClean="0"/>
              <a:pPr/>
              <a:t>12/8/2010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1E410CD-B36F-4BBA-8B4E-2F596C9EF6DA}"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fade thruBlk="1"/>
  </p:transition>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Allegra </a:t>
            </a:r>
            <a:r>
              <a:rPr lang="en-US" dirty="0" err="1" smtClean="0"/>
              <a:t>jacobs</a:t>
            </a:r>
            <a:r>
              <a:rPr lang="en-US" dirty="0" smtClean="0"/>
              <a:t> and </a:t>
            </a:r>
            <a:r>
              <a:rPr lang="en-US" dirty="0" err="1" smtClean="0"/>
              <a:t>katie</a:t>
            </a:r>
            <a:r>
              <a:rPr lang="en-US" dirty="0" smtClean="0"/>
              <a:t> </a:t>
            </a:r>
            <a:r>
              <a:rPr lang="en-US" dirty="0" err="1" smtClean="0"/>
              <a:t>berkelhamer</a:t>
            </a:r>
            <a:endParaRPr lang="en-US" dirty="0"/>
          </a:p>
        </p:txBody>
      </p:sp>
      <p:sp>
        <p:nvSpPr>
          <p:cNvPr id="2" name="Title 1"/>
          <p:cNvSpPr>
            <a:spLocks noGrp="1"/>
          </p:cNvSpPr>
          <p:nvPr>
            <p:ph type="ctrTitle"/>
          </p:nvPr>
        </p:nvSpPr>
        <p:spPr/>
        <p:txBody>
          <a:bodyPr/>
          <a:lstStyle/>
          <a:p>
            <a:r>
              <a:rPr lang="en-US" dirty="0" smtClean="0"/>
              <a:t>Mary Cassatt</a:t>
            </a:r>
            <a:endParaRPr lang="en-US" dirty="0"/>
          </a:p>
        </p:txBody>
      </p:sp>
    </p:spTree>
  </p:cSld>
  <p:clrMapOvr>
    <a:masterClrMapping/>
  </p:clrMapOvr>
  <p:transition spd="med">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Biography</a:t>
            </a:r>
            <a:endParaRPr lang="en-US" dirty="0"/>
          </a:p>
        </p:txBody>
      </p:sp>
      <p:pic>
        <p:nvPicPr>
          <p:cNvPr id="1026" name="Picture 2"/>
          <p:cNvPicPr>
            <a:picLocks noGrp="1" noChangeAspect="1" noChangeArrowheads="1"/>
          </p:cNvPicPr>
          <p:nvPr>
            <p:ph sz="quarter" idx="1"/>
          </p:nvPr>
        </p:nvPicPr>
        <p:blipFill>
          <a:blip r:embed="rId2"/>
          <a:srcRect/>
          <a:stretch>
            <a:fillRect/>
          </a:stretch>
        </p:blipFill>
        <p:spPr bwMode="auto">
          <a:xfrm>
            <a:off x="5638800" y="1600200"/>
            <a:ext cx="3048000" cy="4519961"/>
          </a:xfrm>
          <a:prstGeom prst="rect">
            <a:avLst/>
          </a:prstGeom>
          <a:noFill/>
          <a:ln w="9525">
            <a:noFill/>
            <a:miter lim="800000"/>
            <a:headEnd/>
            <a:tailEnd/>
          </a:ln>
          <a:effectLst/>
        </p:spPr>
      </p:pic>
      <p:sp>
        <p:nvSpPr>
          <p:cNvPr id="5" name="TextBox 4"/>
          <p:cNvSpPr txBox="1"/>
          <p:nvPr/>
        </p:nvSpPr>
        <p:spPr>
          <a:xfrm>
            <a:off x="304800" y="1752600"/>
            <a:ext cx="5181600" cy="923330"/>
          </a:xfrm>
          <a:prstGeom prst="rect">
            <a:avLst/>
          </a:prstGeom>
          <a:noFill/>
        </p:spPr>
        <p:txBody>
          <a:bodyPr wrap="square" rtlCol="0">
            <a:spAutoFit/>
          </a:bodyPr>
          <a:lstStyle/>
          <a:p>
            <a:pPr>
              <a:buFont typeface="Courier New" pitchFamily="49" charset="0"/>
              <a:buChar char="o"/>
            </a:pPr>
            <a:endParaRPr lang="en-US" dirty="0" smtClean="0"/>
          </a:p>
          <a:p>
            <a:pPr algn="ctr"/>
            <a:endParaRPr lang="en-US" dirty="0" smtClean="0"/>
          </a:p>
          <a:p>
            <a:pPr algn="ctr"/>
            <a:endParaRPr lang="en-US" dirty="0"/>
          </a:p>
        </p:txBody>
      </p:sp>
      <p:sp>
        <p:nvSpPr>
          <p:cNvPr id="6" name="Rectangle 5"/>
          <p:cNvSpPr/>
          <p:nvPr/>
        </p:nvSpPr>
        <p:spPr>
          <a:xfrm>
            <a:off x="609600" y="1828800"/>
            <a:ext cx="4572000" cy="4110164"/>
          </a:xfrm>
          <a:prstGeom prst="rect">
            <a:avLst/>
          </a:prstGeom>
        </p:spPr>
        <p:txBody>
          <a:bodyPr>
            <a:spAutoFit/>
          </a:bodyPr>
          <a:lstStyle/>
          <a:p>
            <a:pPr>
              <a:lnSpc>
                <a:spcPct val="150000"/>
              </a:lnSpc>
              <a:buFont typeface="Courier New" pitchFamily="49" charset="0"/>
              <a:buChar char="o"/>
            </a:pPr>
            <a:r>
              <a:rPr lang="en-US" sz="1600" dirty="0" smtClean="0"/>
              <a:t> </a:t>
            </a:r>
            <a:r>
              <a:rPr lang="en-US" sz="1600" b="1" u="sng" dirty="0" smtClean="0"/>
              <a:t>Artistic influences: </a:t>
            </a:r>
            <a:r>
              <a:rPr lang="en-US" sz="1600" dirty="0" smtClean="0"/>
              <a:t>Edgar Degas, </a:t>
            </a:r>
            <a:r>
              <a:rPr lang="en-US" sz="1600" dirty="0" err="1" smtClean="0"/>
              <a:t>Edouard</a:t>
            </a:r>
            <a:r>
              <a:rPr lang="en-US" sz="1600" dirty="0" smtClean="0"/>
              <a:t> </a:t>
            </a:r>
            <a:r>
              <a:rPr lang="en-US" sz="1600" dirty="0" err="1" smtClean="0"/>
              <a:t>Manet</a:t>
            </a:r>
            <a:r>
              <a:rPr lang="en-US" sz="1600" dirty="0" smtClean="0"/>
              <a:t>, and young American artists</a:t>
            </a:r>
          </a:p>
          <a:p>
            <a:pPr>
              <a:lnSpc>
                <a:spcPct val="150000"/>
              </a:lnSpc>
              <a:buFont typeface="Courier New" pitchFamily="49" charset="0"/>
              <a:buChar char="o"/>
            </a:pPr>
            <a:r>
              <a:rPr lang="en-US" sz="1600" b="1" u="sng" dirty="0" smtClean="0"/>
              <a:t>Role in Impressionist Era: </a:t>
            </a:r>
            <a:r>
              <a:rPr lang="en-US" sz="1600" dirty="0" smtClean="0"/>
              <a:t>Mary became famous for her portraits while many of her fellow Impressionists were focused on landscapes and street scenes.</a:t>
            </a:r>
          </a:p>
          <a:p>
            <a:pPr>
              <a:lnSpc>
                <a:spcPct val="150000"/>
              </a:lnSpc>
              <a:buFont typeface="Courier New" pitchFamily="49" charset="0"/>
              <a:buChar char="o"/>
            </a:pPr>
            <a:r>
              <a:rPr lang="en-US" sz="1600" b="1" u="sng" dirty="0" smtClean="0"/>
              <a:t>Subject choice: </a:t>
            </a:r>
            <a:r>
              <a:rPr lang="en-US" sz="1600" dirty="0" smtClean="0"/>
              <a:t>Drawn to women in everyday domestic settings, and mothers with their children.</a:t>
            </a:r>
          </a:p>
          <a:p>
            <a:pPr>
              <a:lnSpc>
                <a:spcPct val="150000"/>
              </a:lnSpc>
              <a:buFont typeface="Courier New" pitchFamily="49" charset="0"/>
              <a:buChar char="o"/>
            </a:pPr>
            <a:r>
              <a:rPr lang="en-US" sz="1600" b="1" u="sng" dirty="0" smtClean="0"/>
              <a:t>Layout Style: </a:t>
            </a:r>
            <a:r>
              <a:rPr lang="en-US" sz="1600" dirty="0" smtClean="0"/>
              <a:t>Early works portrayed delicacy, the effects of light and shadow of the style.</a:t>
            </a:r>
          </a:p>
        </p:txBody>
      </p:sp>
    </p:spTree>
  </p:cSld>
  <p:clrMapOvr>
    <a:masterClrMapping/>
  </p:clrMapOvr>
  <p:transition spd="med">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the Loge (1880)	</a:t>
            </a:r>
            <a:endParaRPr lang="en-US" dirty="0"/>
          </a:p>
        </p:txBody>
      </p:sp>
      <p:pic>
        <p:nvPicPr>
          <p:cNvPr id="4" name="Content Placeholder 3" descr="mary_cassatt_in_the_opera_1880.jpg"/>
          <p:cNvPicPr>
            <a:picLocks noGrp="1" noChangeAspect="1"/>
          </p:cNvPicPr>
          <p:nvPr>
            <p:ph sz="quarter" idx="1"/>
          </p:nvPr>
        </p:nvPicPr>
        <p:blipFill>
          <a:blip r:embed="rId2"/>
          <a:stretch>
            <a:fillRect/>
          </a:stretch>
        </p:blipFill>
        <p:spPr>
          <a:xfrm>
            <a:off x="228600" y="1600200"/>
            <a:ext cx="3642360" cy="4572000"/>
          </a:xfrm>
        </p:spPr>
      </p:pic>
      <p:sp>
        <p:nvSpPr>
          <p:cNvPr id="6" name="TextBox 5"/>
          <p:cNvSpPr txBox="1"/>
          <p:nvPr/>
        </p:nvSpPr>
        <p:spPr>
          <a:xfrm>
            <a:off x="4114800" y="1828800"/>
            <a:ext cx="4495800" cy="4652940"/>
          </a:xfrm>
          <a:prstGeom prst="rect">
            <a:avLst/>
          </a:prstGeom>
          <a:noFill/>
        </p:spPr>
        <p:txBody>
          <a:bodyPr wrap="square" rtlCol="0">
            <a:spAutoFit/>
          </a:bodyPr>
          <a:lstStyle/>
          <a:p>
            <a:pPr>
              <a:lnSpc>
                <a:spcPct val="150000"/>
              </a:lnSpc>
              <a:buFont typeface="Courier New" pitchFamily="49" charset="0"/>
              <a:buChar char="o"/>
            </a:pPr>
            <a:r>
              <a:rPr lang="en-US" sz="2000" dirty="0" smtClean="0"/>
              <a:t> Portrait of a woman at the opera – looking at someone or something</a:t>
            </a:r>
          </a:p>
          <a:p>
            <a:pPr>
              <a:lnSpc>
                <a:spcPct val="150000"/>
              </a:lnSpc>
              <a:buFont typeface="Courier New" pitchFamily="49" charset="0"/>
              <a:buChar char="o"/>
            </a:pPr>
            <a:r>
              <a:rPr lang="en-US" sz="2000" b="1" dirty="0" smtClean="0"/>
              <a:t> </a:t>
            </a:r>
            <a:r>
              <a:rPr lang="en-US" sz="2000" b="1" u="sng" dirty="0" smtClean="0"/>
              <a:t>Location:</a:t>
            </a:r>
            <a:r>
              <a:rPr lang="en-US" sz="2000" b="1" dirty="0" smtClean="0"/>
              <a:t> </a:t>
            </a:r>
            <a:r>
              <a:rPr lang="en-US" sz="2000" dirty="0" smtClean="0"/>
              <a:t>Museum Of Fine Arts, Boston MA</a:t>
            </a:r>
          </a:p>
          <a:p>
            <a:pPr>
              <a:lnSpc>
                <a:spcPct val="150000"/>
              </a:lnSpc>
              <a:buFont typeface="Courier New" pitchFamily="49" charset="0"/>
              <a:buChar char="o"/>
            </a:pPr>
            <a:r>
              <a:rPr lang="en-US" sz="2000" dirty="0" smtClean="0"/>
              <a:t> This painting shows us that Mary understands that the act of viewing (either a portrait or human beings) gives the viewer power over what is seen.</a:t>
            </a:r>
          </a:p>
          <a:p>
            <a:pPr>
              <a:lnSpc>
                <a:spcPct val="150000"/>
              </a:lnSpc>
              <a:buFont typeface="Courier New" pitchFamily="49" charset="0"/>
              <a:buChar char="o"/>
            </a:pPr>
            <a:endParaRPr lang="en-US" sz="2000" dirty="0" smtClean="0"/>
          </a:p>
        </p:txBody>
      </p:sp>
    </p:spTree>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it reflect the Impressionist Era?</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 </a:t>
            </a:r>
            <a:r>
              <a:rPr lang="en-US" i="1" dirty="0" smtClean="0"/>
              <a:t>In the Loge</a:t>
            </a:r>
            <a:r>
              <a:rPr lang="en-US" dirty="0" smtClean="0"/>
              <a:t> reflects the late 1800’s, because that’s when it was painted. Mary lived from 1844 to 1926, so this painting reflects the earlier part of her life, during her mid 30’s.</a:t>
            </a:r>
          </a:p>
          <a:p>
            <a:r>
              <a:rPr lang="en-US" dirty="0" smtClean="0"/>
              <a:t> The painting reflects the upper class of the Industrial Revolution, because it takes place in an opera house, a form of entertainment that only wealthier classes could enjoy. </a:t>
            </a:r>
          </a:p>
          <a:p>
            <a:r>
              <a:rPr lang="en-US" dirty="0" smtClean="0"/>
              <a:t>It’s seen in the painting that many people are wearing nice clothing and even fur – to represent their higher status in society.</a:t>
            </a:r>
          </a:p>
        </p:txBody>
      </p:sp>
    </p:spTree>
  </p:cSld>
  <p:clrMapOvr>
    <a:masterClrMapping/>
  </p:clrMapOvr>
  <p:transition spd="med">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Mother and Child (Baby Getting up from His Nap) (1899)</a:t>
            </a:r>
            <a:endParaRPr lang="en-US" sz="2800" dirty="0"/>
          </a:p>
        </p:txBody>
      </p:sp>
      <p:pic>
        <p:nvPicPr>
          <p:cNvPr id="1026" name="Picture 2"/>
          <p:cNvPicPr>
            <a:picLocks noChangeAspect="1" noChangeArrowheads="1"/>
          </p:cNvPicPr>
          <p:nvPr/>
        </p:nvPicPr>
        <p:blipFill>
          <a:blip r:embed="rId2"/>
          <a:srcRect/>
          <a:stretch>
            <a:fillRect/>
          </a:stretch>
        </p:blipFill>
        <p:spPr bwMode="auto">
          <a:xfrm>
            <a:off x="5029200" y="1447800"/>
            <a:ext cx="3895725" cy="4908614"/>
          </a:xfrm>
          <a:prstGeom prst="rect">
            <a:avLst/>
          </a:prstGeom>
          <a:noFill/>
          <a:ln w="9525">
            <a:noFill/>
            <a:miter lim="800000"/>
            <a:headEnd/>
            <a:tailEnd/>
          </a:ln>
          <a:effectLst/>
        </p:spPr>
      </p:pic>
      <p:sp>
        <p:nvSpPr>
          <p:cNvPr id="5" name="TextBox 4"/>
          <p:cNvSpPr txBox="1"/>
          <p:nvPr/>
        </p:nvSpPr>
        <p:spPr>
          <a:xfrm>
            <a:off x="228600" y="1600200"/>
            <a:ext cx="4648200" cy="4196855"/>
          </a:xfrm>
          <a:prstGeom prst="rect">
            <a:avLst/>
          </a:prstGeom>
          <a:noFill/>
        </p:spPr>
        <p:txBody>
          <a:bodyPr wrap="square" rtlCol="0">
            <a:spAutoFit/>
          </a:bodyPr>
          <a:lstStyle/>
          <a:p>
            <a:pPr>
              <a:lnSpc>
                <a:spcPct val="150000"/>
              </a:lnSpc>
              <a:buFont typeface="Courier New" pitchFamily="49" charset="0"/>
              <a:buChar char="o"/>
            </a:pPr>
            <a:r>
              <a:rPr lang="en-US" dirty="0" smtClean="0"/>
              <a:t> Mother getting child up from his nap in his bedroom</a:t>
            </a:r>
          </a:p>
          <a:p>
            <a:pPr>
              <a:lnSpc>
                <a:spcPct val="150000"/>
              </a:lnSpc>
              <a:buFont typeface="Courier New" pitchFamily="49" charset="0"/>
              <a:buChar char="o"/>
            </a:pPr>
            <a:r>
              <a:rPr lang="en-US" dirty="0" smtClean="0"/>
              <a:t> </a:t>
            </a:r>
            <a:r>
              <a:rPr lang="en-US" b="1" u="sng" dirty="0" smtClean="0"/>
              <a:t>Location:</a:t>
            </a:r>
            <a:r>
              <a:rPr lang="en-US" dirty="0" smtClean="0"/>
              <a:t> The Metropolitan Museum of Art – New York, NY</a:t>
            </a:r>
          </a:p>
          <a:p>
            <a:pPr>
              <a:lnSpc>
                <a:spcPct val="150000"/>
              </a:lnSpc>
              <a:buFont typeface="Courier New" pitchFamily="49" charset="0"/>
              <a:buChar char="o"/>
            </a:pPr>
            <a:r>
              <a:rPr lang="en-US" dirty="0" smtClean="0"/>
              <a:t> It has been proven (and shows in this painting) that Mary Cassatt liked children, and was very fond of her nieces and nephews and the offspring of friends. This may have inspired her to paint many other similar portraits of mothers and children.</a:t>
            </a:r>
          </a:p>
        </p:txBody>
      </p:sp>
    </p:spTree>
  </p:cSld>
  <p:clrMapOvr>
    <a:masterClrMapping/>
  </p:clrMapOvr>
  <p:transition spd="med">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it reflect the Impressionist Era?</a:t>
            </a:r>
            <a:endParaRPr lang="en-US" dirty="0"/>
          </a:p>
        </p:txBody>
      </p:sp>
      <p:sp>
        <p:nvSpPr>
          <p:cNvPr id="3" name="Content Placeholder 2"/>
          <p:cNvSpPr>
            <a:spLocks noGrp="1"/>
          </p:cNvSpPr>
          <p:nvPr>
            <p:ph sz="quarter" idx="1"/>
          </p:nvPr>
        </p:nvSpPr>
        <p:spPr/>
        <p:txBody>
          <a:bodyPr>
            <a:normAutofit/>
          </a:bodyPr>
          <a:lstStyle/>
          <a:p>
            <a:r>
              <a:rPr lang="en-US" i="1" dirty="0" smtClean="0"/>
              <a:t>Mother and Child </a:t>
            </a:r>
            <a:r>
              <a:rPr lang="en-US" dirty="0" smtClean="0"/>
              <a:t>reflects the early 1900’s, when the painting was created. In this period of her life, Mary was in her mid 50’s. She may have felt more of a motherly instinct when creating these paintings.</a:t>
            </a:r>
          </a:p>
          <a:p>
            <a:r>
              <a:rPr lang="en-US" dirty="0" smtClean="0"/>
              <a:t>The Industrial Revolution is reflecting the upper class again in this portrait, because the room around the two people is very sophisticated, suggesting a wealthy lifestyle.</a:t>
            </a:r>
          </a:p>
          <a:p>
            <a:r>
              <a:rPr lang="en-US" dirty="0" smtClean="0"/>
              <a:t>Their clothes seem expensive and made of silk, which was costly during the time period. </a:t>
            </a:r>
          </a:p>
        </p:txBody>
      </p:sp>
    </p:spTree>
  </p:cSld>
  <p:clrMapOvr>
    <a:masterClrMapping/>
  </p:clrMapOvr>
  <p:transition spd="med">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85</TotalTime>
  <Words>428</Words>
  <Application>Microsoft Office PowerPoint</Application>
  <PresentationFormat>On-screen Show (4:3)</PresentationFormat>
  <Paragraphs>24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Civic</vt:lpstr>
      <vt:lpstr>Mary Cassatt</vt:lpstr>
      <vt:lpstr>Biography</vt:lpstr>
      <vt:lpstr>In the Loge (1880) </vt:lpstr>
      <vt:lpstr>How does it reflect the Impressionist Era?</vt:lpstr>
      <vt:lpstr>Mother and Child (Baby Getting up from His Nap) (1899)</vt:lpstr>
      <vt:lpstr>How does it reflect the Impressionist Era?</vt:lpstr>
    </vt:vector>
  </TitlesOfParts>
  <Company>Ridgefield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Mary Cassat</dc:title>
  <dc:creator>allegrajacobs</dc:creator>
  <cp:lastModifiedBy>Administrator</cp:lastModifiedBy>
  <cp:revision>14</cp:revision>
  <dcterms:created xsi:type="dcterms:W3CDTF">2010-12-07T13:00:33Z</dcterms:created>
  <dcterms:modified xsi:type="dcterms:W3CDTF">2010-12-08T18:20:51Z</dcterms:modified>
</cp:coreProperties>
</file>