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1" r:id="rId4"/>
    <p:sldId id="258" r:id="rId5"/>
    <p:sldId id="259"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333399"/>
    <a:srgbClr val="3366CC"/>
    <a:srgbClr val="003399"/>
    <a:srgbClr val="0E094B"/>
    <a:srgbClr val="1028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3443238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74520953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39938306"/>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8DC44-13DF-4F89-856F-25D197077100}"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69273103"/>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38DC44-13DF-4F89-856F-25D197077100}"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691006025"/>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38DC44-13DF-4F89-856F-25D197077100}"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218767346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38DC44-13DF-4F89-856F-25D197077100}"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14766523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38DC44-13DF-4F89-856F-25D197077100}"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188083966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38DC44-13DF-4F89-856F-25D197077100}"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3012936614"/>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38DC44-13DF-4F89-856F-25D197077100}"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209974866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38DC44-13DF-4F89-856F-25D197077100}"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E2CB5-B6EC-4215-BCE5-7378A9BA4522}" type="slidenum">
              <a:rPr lang="en-US" smtClean="0"/>
              <a:t>‹#›</a:t>
            </a:fld>
            <a:endParaRPr lang="en-US"/>
          </a:p>
        </p:txBody>
      </p:sp>
    </p:spTree>
    <p:extLst>
      <p:ext uri="{BB962C8B-B14F-4D97-AF65-F5344CB8AC3E}">
        <p14:creationId xmlns:p14="http://schemas.microsoft.com/office/powerpoint/2010/main" val="561854425"/>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38DC44-13DF-4F89-856F-25D197077100}" type="datetimeFigureOut">
              <a:rPr lang="en-US" smtClean="0"/>
              <a:t>6/15/2011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EE2CB5-B6EC-4215-BCE5-7378A9BA4522}" type="slidenum">
              <a:rPr lang="en-US" smtClean="0"/>
              <a:t>‹#›</a:t>
            </a:fld>
            <a:endParaRPr lang="en-US"/>
          </a:p>
        </p:txBody>
      </p:sp>
    </p:spTree>
    <p:extLst>
      <p:ext uri="{BB962C8B-B14F-4D97-AF65-F5344CB8AC3E}">
        <p14:creationId xmlns:p14="http://schemas.microsoft.com/office/powerpoint/2010/main" val="118704114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www.youtube.com/v/qvte1qOgKVY?version=3&amp;hl=en_US"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4" name="TextBox 3"/>
          <p:cNvSpPr txBox="1"/>
          <p:nvPr/>
        </p:nvSpPr>
        <p:spPr>
          <a:xfrm>
            <a:off x="690562" y="3701713"/>
            <a:ext cx="8829675" cy="1015663"/>
          </a:xfrm>
          <a:prstGeom prst="rect">
            <a:avLst/>
          </a:prstGeom>
          <a:noFill/>
        </p:spPr>
        <p:txBody>
          <a:bodyPr wrap="square" rtlCol="0">
            <a:spAutoFit/>
          </a:bodyPr>
          <a:lstStyle/>
          <a:p>
            <a:r>
              <a:rPr lang="en-US" sz="6000" dirty="0" smtClean="0">
                <a:solidFill>
                  <a:schemeClr val="bg1"/>
                </a:solidFill>
                <a:latin typeface="Adobe Kaiti Std R" pitchFamily="18" charset="-128"/>
                <a:ea typeface="Adobe Kaiti Std R" pitchFamily="18" charset="-128"/>
              </a:rPr>
              <a:t>The New York Yankees</a:t>
            </a:r>
            <a:endParaRPr lang="en-US" sz="6000" dirty="0">
              <a:solidFill>
                <a:schemeClr val="bg1"/>
              </a:solidFill>
              <a:latin typeface="Adobe Kaiti Std R" pitchFamily="18" charset="-128"/>
              <a:ea typeface="Adobe Kaiti Std R" pitchFamily="18" charset="-128"/>
            </a:endParaRPr>
          </a:p>
        </p:txBody>
      </p:sp>
      <p:sp>
        <p:nvSpPr>
          <p:cNvPr id="5" name="TextBox 4"/>
          <p:cNvSpPr txBox="1"/>
          <p:nvPr/>
        </p:nvSpPr>
        <p:spPr>
          <a:xfrm>
            <a:off x="1133475" y="4495800"/>
            <a:ext cx="7010400" cy="646331"/>
          </a:xfrm>
          <a:prstGeom prst="rect">
            <a:avLst/>
          </a:prstGeom>
          <a:noFill/>
        </p:spPr>
        <p:txBody>
          <a:bodyPr wrap="square" rtlCol="0">
            <a:spAutoFit/>
          </a:bodyPr>
          <a:lstStyle/>
          <a:p>
            <a:pPr algn="ctr"/>
            <a:r>
              <a:rPr lang="en-US" i="1" dirty="0" smtClean="0">
                <a:solidFill>
                  <a:schemeClr val="bg1"/>
                </a:solidFill>
                <a:effectLst>
                  <a:outerShdw blurRad="38100" dist="38100" dir="2700000" algn="tl">
                    <a:srgbClr val="000000">
                      <a:alpha val="43137"/>
                    </a:srgbClr>
                  </a:outerShdw>
                </a:effectLst>
                <a:latin typeface="Adobe Kaiti Std R" pitchFamily="18" charset="-128"/>
                <a:ea typeface="Adobe Kaiti Std R" pitchFamily="18" charset="-128"/>
              </a:rPr>
              <a:t>Learn fast facts and stats about the best team in the East, before you strike out!</a:t>
            </a:r>
            <a:endParaRPr lang="en-US" i="1" dirty="0">
              <a:solidFill>
                <a:schemeClr val="bg1"/>
              </a:solidFill>
              <a:effectLst>
                <a:outerShdw blurRad="38100" dist="38100" dir="2700000" algn="tl">
                  <a:srgbClr val="000000">
                    <a:alpha val="43137"/>
                  </a:srgbClr>
                </a:outerShdw>
              </a:effectLst>
              <a:latin typeface="Adobe Kaiti Std R" pitchFamily="18" charset="-128"/>
              <a:ea typeface="Adobe Kaiti Std R" pitchFamily="18" charset="-128"/>
            </a:endParaRPr>
          </a:p>
        </p:txBody>
      </p:sp>
      <p:sp>
        <p:nvSpPr>
          <p:cNvPr id="6" name="TextBox 5"/>
          <p:cNvSpPr txBox="1"/>
          <p:nvPr/>
        </p:nvSpPr>
        <p:spPr>
          <a:xfrm>
            <a:off x="0" y="5922478"/>
            <a:ext cx="4191000" cy="923330"/>
          </a:xfrm>
          <a:prstGeom prst="rect">
            <a:avLst/>
          </a:prstGeom>
          <a:noFill/>
        </p:spPr>
        <p:txBody>
          <a:bodyPr wrap="square" rtlCol="0">
            <a:spAutoFit/>
          </a:bodyPr>
          <a:lstStyle/>
          <a:p>
            <a:r>
              <a:rPr lang="en-US" dirty="0" smtClean="0">
                <a:solidFill>
                  <a:schemeClr val="bg1"/>
                </a:solidFill>
                <a:latin typeface="Adobe Kaiti Std R" pitchFamily="18" charset="-128"/>
                <a:ea typeface="Adobe Kaiti Std R" pitchFamily="18" charset="-128"/>
              </a:rPr>
              <a:t>Presented by</a:t>
            </a:r>
            <a:r>
              <a:rPr lang="en-US" i="1" dirty="0" smtClean="0">
                <a:solidFill>
                  <a:schemeClr val="bg1"/>
                </a:solidFill>
                <a:latin typeface="Adobe Kaiti Std R" pitchFamily="18" charset="-128"/>
                <a:ea typeface="Adobe Kaiti Std R" pitchFamily="18" charset="-128"/>
              </a:rPr>
              <a:t>: Allegra Jacobs</a:t>
            </a:r>
          </a:p>
          <a:p>
            <a:r>
              <a:rPr lang="en-US" i="1" dirty="0" smtClean="0">
                <a:solidFill>
                  <a:schemeClr val="bg1"/>
                </a:solidFill>
                <a:latin typeface="Adobe Kaiti Std R" pitchFamily="18" charset="-128"/>
                <a:ea typeface="Adobe Kaiti Std R" pitchFamily="18" charset="-128"/>
              </a:rPr>
              <a:t>Project #12: My Favorite Sports Team</a:t>
            </a:r>
          </a:p>
          <a:p>
            <a:r>
              <a:rPr lang="en-US" i="1" dirty="0" smtClean="0">
                <a:solidFill>
                  <a:schemeClr val="bg1"/>
                </a:solidFill>
                <a:latin typeface="Adobe Kaiti Std R" pitchFamily="18" charset="-128"/>
                <a:ea typeface="Adobe Kaiti Std R" pitchFamily="18" charset="-128"/>
              </a:rPr>
              <a:t>5/25/11</a:t>
            </a:r>
            <a:endParaRPr lang="en-US" i="1" dirty="0">
              <a:solidFill>
                <a:schemeClr val="bg1"/>
              </a:solidFill>
              <a:latin typeface="Adobe Kaiti Std R" pitchFamily="18" charset="-128"/>
              <a:ea typeface="Adobe Kaiti Std R" pitchFamily="18" charset="-128"/>
            </a:endParaRPr>
          </a:p>
        </p:txBody>
      </p:sp>
      <p:sp>
        <p:nvSpPr>
          <p:cNvPr id="2" name="Action Button: Forward or Next 1">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8690521"/>
      </p:ext>
    </p:extLst>
  </p:cSld>
  <p:clrMapOvr>
    <a:masterClrMapping/>
  </p:clrMapOvr>
  <mc:AlternateContent xmlns:mc="http://schemas.openxmlformats.org/markup-compatibility/2006" xmlns:p14="http://schemas.microsoft.com/office/powerpoint/2010/main">
    <mc:Choice Requires="p14">
      <p:transition spd="slow" p14:dur="1250" advClick="0" advTm="300">
        <p:blinds dir="vert"/>
      </p:transition>
    </mc:Choice>
    <mc:Fallback xmlns="">
      <p:transition spd="slow" advClick="0" advTm="3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solidFill>
                  <a:schemeClr val="tx1">
                    <a:lumMod val="95000"/>
                    <a:lumOff val="5000"/>
                  </a:schemeClr>
                </a:solidFill>
                <a:effectLst>
                  <a:outerShdw blurRad="38100" dist="38100" dir="2700000" algn="tl">
                    <a:srgbClr val="000000">
                      <a:alpha val="43137"/>
                    </a:srgbClr>
                  </a:outerShdw>
                </a:effectLst>
                <a:latin typeface="Adobe Kaiti Std R" pitchFamily="18" charset="-128"/>
                <a:ea typeface="Adobe Kaiti Std R" pitchFamily="18" charset="-128"/>
              </a:rPr>
              <a:t>Background Information on the New York Yankees</a:t>
            </a:r>
            <a:endParaRPr lang="en-US" sz="4800" dirty="0">
              <a:solidFill>
                <a:schemeClr val="tx1">
                  <a:lumMod val="95000"/>
                  <a:lumOff val="5000"/>
                </a:schemeClr>
              </a:solidFill>
              <a:effectLst>
                <a:outerShdw blurRad="38100" dist="38100" dir="2700000" algn="tl">
                  <a:srgbClr val="000000">
                    <a:alpha val="43137"/>
                  </a:srgbClr>
                </a:outerShdw>
              </a:effectLst>
              <a:latin typeface="Adobe Kaiti Std R" pitchFamily="18" charset="-128"/>
              <a:ea typeface="Adobe Kaiti Std R" pitchFamily="18" charset="-128"/>
            </a:endParaRPr>
          </a:p>
        </p:txBody>
      </p:sp>
      <p:sp>
        <p:nvSpPr>
          <p:cNvPr id="3" name="Content Placeholder 2"/>
          <p:cNvSpPr>
            <a:spLocks noGrp="1"/>
          </p:cNvSpPr>
          <p:nvPr>
            <p:ph idx="1"/>
          </p:nvPr>
        </p:nvSpPr>
        <p:spPr>
          <a:xfrm>
            <a:off x="457200" y="1905000"/>
            <a:ext cx="8229600" cy="4525963"/>
          </a:xfrm>
        </p:spPr>
        <p:txBody>
          <a:bodyPr>
            <a:normAutofit/>
          </a:bodyPr>
          <a:lstStyle/>
          <a:p>
            <a:pPr marL="0" indent="0" algn="ctr">
              <a:buNone/>
            </a:pPr>
            <a:r>
              <a:rPr lang="en-US" dirty="0" smtClean="0">
                <a:effectLst>
                  <a:outerShdw blurRad="38100" dist="38100" dir="2700000" algn="tl">
                    <a:srgbClr val="000000">
                      <a:alpha val="43137"/>
                    </a:srgbClr>
                  </a:outerShdw>
                </a:effectLst>
                <a:latin typeface="Adobe Kaiti Std R" pitchFamily="18" charset="-128"/>
                <a:ea typeface="Adobe Kaiti Std R" pitchFamily="18" charset="-128"/>
              </a:rPr>
              <a:t>The Yankees have team colors that consist of navy blue and white, in a pinstripe formation. They have their own stadium, located in the Bronx, NY, by the name of Yankee Stadium. The Yankees do not currently have a mascot, but had a large pinstriped bird wearing a Yankees hat named Dandy from 1979 to1981. They became an official MLB team in 1913.</a:t>
            </a:r>
            <a:endParaRPr lang="en-US" dirty="0">
              <a:effectLst>
                <a:outerShdw blurRad="38100" dist="38100" dir="2700000" algn="tl">
                  <a:srgbClr val="000000">
                    <a:alpha val="43137"/>
                  </a:srgbClr>
                </a:outerShdw>
              </a:effectLst>
              <a:latin typeface="Adobe Kaiti Std R" pitchFamily="18" charset="-128"/>
              <a:ea typeface="Adobe Kaiti Std R" pitchFamily="18" charset="-128"/>
            </a:endParaRPr>
          </a:p>
        </p:txBody>
      </p:sp>
      <p:cxnSp>
        <p:nvCxnSpPr>
          <p:cNvPr id="5" name="Straight Connector 4"/>
          <p:cNvCxnSpPr/>
          <p:nvPr/>
        </p:nvCxnSpPr>
        <p:spPr>
          <a:xfrm>
            <a:off x="1066800" y="17526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750889"/>
      </p:ext>
    </p:extLst>
  </p:cSld>
  <p:clrMapOvr>
    <a:masterClrMapping/>
  </p:clrMapOvr>
  <mc:AlternateContent xmlns:mc="http://schemas.openxmlformats.org/markup-compatibility/2006" xmlns:p14="http://schemas.microsoft.com/office/powerpoint/2010/main">
    <mc:Choice Requires="p14">
      <p:transition spd="slow" p14:dur="1250" advClick="0" advTm="450">
        <p:blinds dir="vert"/>
      </p:transition>
    </mc:Choice>
    <mc:Fallback xmlns="">
      <p:transition spd="slow" advClick="0" advTm="45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47922041"/>
              </p:ext>
            </p:extLst>
          </p:nvPr>
        </p:nvGraphicFramePr>
        <p:xfrm>
          <a:off x="152400" y="76200"/>
          <a:ext cx="8839200" cy="6641592"/>
        </p:xfrm>
        <a:graphic>
          <a:graphicData uri="http://schemas.openxmlformats.org/drawingml/2006/table">
            <a:tbl>
              <a:tblPr firstRow="1" bandRow="1">
                <a:tableStyleId>{5C22544A-7EE6-4342-B048-85BDC9FD1C3A}</a:tableStyleId>
              </a:tblPr>
              <a:tblGrid>
                <a:gridCol w="2946400"/>
                <a:gridCol w="2946400"/>
                <a:gridCol w="2946400"/>
              </a:tblGrid>
              <a:tr h="350520">
                <a:tc>
                  <a:txBody>
                    <a:bodyPr/>
                    <a:lstStyle/>
                    <a:p>
                      <a:pPr algn="ctr"/>
                      <a:r>
                        <a:rPr lang="en-US" sz="1200" b="1" dirty="0" smtClean="0">
                          <a:latin typeface="Adobe Kaiti Std R" pitchFamily="18" charset="-128"/>
                          <a:ea typeface="Adobe Kaiti Std R" pitchFamily="18" charset="-128"/>
                        </a:rPr>
                        <a:t>First Name</a:t>
                      </a:r>
                      <a:endParaRPr lang="en-US" sz="1200" b="1" dirty="0">
                        <a:latin typeface="Adobe Kaiti Std R" pitchFamily="18" charset="-128"/>
                        <a:ea typeface="Adobe Kaiti Std R" pitchFamily="18" charset="-128"/>
                      </a:endParaRPr>
                    </a:p>
                  </a:txBody>
                  <a:tcPr/>
                </a:tc>
                <a:tc>
                  <a:txBody>
                    <a:bodyPr/>
                    <a:lstStyle/>
                    <a:p>
                      <a:pPr algn="ctr"/>
                      <a:r>
                        <a:rPr lang="en-US" sz="1200" b="1" dirty="0" smtClean="0">
                          <a:latin typeface="Adobe Kaiti Std R" pitchFamily="18" charset="-128"/>
                          <a:ea typeface="Adobe Kaiti Std R" pitchFamily="18" charset="-128"/>
                        </a:rPr>
                        <a:t>Last Name</a:t>
                      </a:r>
                      <a:endParaRPr lang="en-US" sz="1200" b="1" dirty="0">
                        <a:latin typeface="Adobe Kaiti Std R" pitchFamily="18" charset="-128"/>
                        <a:ea typeface="Adobe Kaiti Std R" pitchFamily="18" charset="-128"/>
                      </a:endParaRPr>
                    </a:p>
                  </a:txBody>
                  <a:tcPr/>
                </a:tc>
                <a:tc>
                  <a:txBody>
                    <a:bodyPr/>
                    <a:lstStyle/>
                    <a:p>
                      <a:pPr algn="ctr"/>
                      <a:r>
                        <a:rPr lang="en-US" sz="1200" b="1" dirty="0" smtClean="0">
                          <a:latin typeface="Adobe Kaiti Std R" pitchFamily="18" charset="-128"/>
                          <a:ea typeface="Adobe Kaiti Std R" pitchFamily="18" charset="-128"/>
                        </a:rPr>
                        <a:t>Position</a:t>
                      </a:r>
                      <a:endParaRPr lang="en-US" sz="12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Derek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Jeter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Brett</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Gardener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Alex</a:t>
                      </a:r>
                      <a:endParaRPr lang="en-US" sz="1100" b="1" dirty="0">
                        <a:latin typeface="Adobe Kaiti Std R" pitchFamily="18" charset="-128"/>
                        <a:ea typeface="Adobe Kaiti Std R" pitchFamily="18"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latin typeface="Adobe Kaiti Std R" pitchFamily="18" charset="-128"/>
                          <a:ea typeface="Adobe Kaiti Std R" pitchFamily="18" charset="-128"/>
                        </a:rPr>
                        <a:t>Rodriguez</a:t>
                      </a: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Curtis</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Granderson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Francisco </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Cervelli</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Andruw</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Jones</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Jorge</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Posada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Designated</a:t>
                      </a:r>
                      <a:r>
                        <a:rPr lang="en-US" sz="1100" b="1" baseline="0" dirty="0" smtClean="0">
                          <a:latin typeface="Adobe Kaiti Std R" pitchFamily="18" charset="-128"/>
                          <a:ea typeface="Adobe Kaiti Std R" pitchFamily="18" charset="-128"/>
                        </a:rPr>
                        <a:t> Hitter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Robinson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Cano</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Mark</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Teixeira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Eduardo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Nunez</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Infielder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Chris</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Dickerson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David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Robertson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Nick</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Swisher</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Outfielder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A.J.</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Burnett</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Freddy</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Garcia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Luiz</a:t>
                      </a:r>
                      <a:r>
                        <a:rPr lang="en-US" sz="1100" b="1" baseline="0"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Ayala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Bartolo</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Colon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p>
                  </a:txBody>
                  <a:tcPr/>
                </a:tc>
              </a:tr>
              <a:tr h="262128">
                <a:tc>
                  <a:txBody>
                    <a:bodyPr/>
                    <a:lstStyle/>
                    <a:p>
                      <a:pPr algn="ctr"/>
                      <a:r>
                        <a:rPr lang="en-US" sz="1100" b="1" dirty="0" smtClean="0">
                          <a:latin typeface="Adobe Kaiti Std R" pitchFamily="18" charset="-128"/>
                          <a:ea typeface="Adobe Kaiti Std R" pitchFamily="18" charset="-128"/>
                        </a:rPr>
                        <a:t>Mariano</a:t>
                      </a:r>
                      <a:r>
                        <a:rPr lang="en-US" sz="1100" b="1" baseline="0"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Rivera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Hector</a:t>
                      </a:r>
                      <a:endParaRPr lang="en-US" sz="1100" b="1" dirty="0">
                        <a:latin typeface="Adobe Kaiti Std R" pitchFamily="18" charset="-128"/>
                        <a:ea typeface="Adobe Kaiti Std R" pitchFamily="18" charset="-128"/>
                      </a:endParaRPr>
                    </a:p>
                  </a:txBody>
                  <a:tcPr/>
                </a:tc>
                <a:tc>
                  <a:txBody>
                    <a:bodyPr/>
                    <a:lstStyle/>
                    <a:p>
                      <a:pPr algn="ctr"/>
                      <a:r>
                        <a:rPr lang="en-US" sz="1100" b="1" dirty="0" err="1" smtClean="0">
                          <a:latin typeface="Adobe Kaiti Std R" pitchFamily="18" charset="-128"/>
                          <a:ea typeface="Adobe Kaiti Std R" pitchFamily="18" charset="-128"/>
                        </a:rPr>
                        <a:t>Noesi</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Ivan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Nova</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Boone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Logan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Lance</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Pendleton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smtClean="0">
                          <a:latin typeface="Adobe Kaiti Std R" pitchFamily="18" charset="-128"/>
                          <a:ea typeface="Adobe Kaiti Std R" pitchFamily="18" charset="-128"/>
                        </a:rPr>
                        <a:t>Russell</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Martin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Catcher</a:t>
                      </a:r>
                      <a:endParaRPr lang="en-US" sz="1100" b="1" dirty="0">
                        <a:latin typeface="Adobe Kaiti Std R" pitchFamily="18" charset="-128"/>
                        <a:ea typeface="Adobe Kaiti Std R" pitchFamily="18" charset="-128"/>
                      </a:endParaRPr>
                    </a:p>
                  </a:txBody>
                  <a:tcPr/>
                </a:tc>
              </a:tr>
              <a:tr h="262128">
                <a:tc>
                  <a:txBody>
                    <a:bodyPr/>
                    <a:lstStyle/>
                    <a:p>
                      <a:pPr algn="ctr"/>
                      <a:r>
                        <a:rPr lang="en-US" sz="1100" b="1" dirty="0" err="1" smtClean="0">
                          <a:latin typeface="Adobe Kaiti Std R" pitchFamily="18" charset="-128"/>
                          <a:ea typeface="Adobe Kaiti Std R" pitchFamily="18" charset="-128"/>
                        </a:rPr>
                        <a:t>Joba</a:t>
                      </a:r>
                      <a:r>
                        <a:rPr lang="en-US" sz="1100" b="1" dirty="0" smtClean="0">
                          <a:latin typeface="Adobe Kaiti Std R" pitchFamily="18" charset="-128"/>
                          <a:ea typeface="Adobe Kaiti Std R" pitchFamily="18" charset="-128"/>
                        </a:rPr>
                        <a:t> </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Chamberlain</a:t>
                      </a:r>
                      <a:endParaRPr lang="en-US" sz="1100" b="1" dirty="0">
                        <a:latin typeface="Adobe Kaiti Std R" pitchFamily="18" charset="-128"/>
                        <a:ea typeface="Adobe Kaiti Std R" pitchFamily="18" charset="-128"/>
                      </a:endParaRPr>
                    </a:p>
                  </a:txBody>
                  <a:tcPr/>
                </a:tc>
                <a:tc>
                  <a:txBody>
                    <a:bodyPr/>
                    <a:lstStyle/>
                    <a:p>
                      <a:pPr algn="ctr"/>
                      <a:r>
                        <a:rPr lang="en-US" sz="1100" b="1" dirty="0" smtClean="0">
                          <a:latin typeface="Adobe Kaiti Std R" pitchFamily="18" charset="-128"/>
                          <a:ea typeface="Adobe Kaiti Std R" pitchFamily="18" charset="-128"/>
                        </a:rPr>
                        <a:t>Pitcher</a:t>
                      </a:r>
                      <a:endParaRPr lang="en-US" sz="1100" b="1" dirty="0">
                        <a:latin typeface="Adobe Kaiti Std R" pitchFamily="18" charset="-128"/>
                        <a:ea typeface="Adobe Kaiti Std R" pitchFamily="18" charset="-128"/>
                      </a:endParaRPr>
                    </a:p>
                  </a:txBody>
                  <a:tcPr/>
                </a:tc>
              </a:tr>
            </a:tbl>
          </a:graphicData>
        </a:graphic>
      </p:graphicFrame>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3277957"/>
      </p:ext>
    </p:extLst>
  </p:cSld>
  <p:clrMapOvr>
    <a:masterClrMapping/>
  </p:clrMapOvr>
  <mc:AlternateContent xmlns:mc="http://schemas.openxmlformats.org/markup-compatibility/2006" xmlns:p14="http://schemas.microsoft.com/office/powerpoint/2010/main">
    <mc:Choice Requires="p14">
      <p:transition spd="slow" p14:dur="1250" advClick="0" advTm="1300">
        <p:blinds dir="vert"/>
      </p:transition>
    </mc:Choice>
    <mc:Fallback xmlns="">
      <p:transition spd="slow" advClick="0" advTm="1300">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525"/>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Meet Derek Jeter</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5715" r="29092"/>
          <a:stretch/>
        </p:blipFill>
        <p:spPr>
          <a:xfrm>
            <a:off x="504824" y="1342318"/>
            <a:ext cx="3600451" cy="50430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181475" y="1295399"/>
            <a:ext cx="4343400" cy="5293757"/>
          </a:xfrm>
          <a:prstGeom prst="rect">
            <a:avLst/>
          </a:prstGeom>
          <a:noFill/>
        </p:spPr>
        <p:txBody>
          <a:bodyPr wrap="square" rtlCol="0">
            <a:spAutoFit/>
          </a:bodyPr>
          <a:lstStyle/>
          <a:p>
            <a:pPr algn="ctr"/>
            <a:r>
              <a:rPr lang="en-US" sz="2600" dirty="0" smtClean="0">
                <a:latin typeface="Adobe Kaiti Std R" pitchFamily="18" charset="-128"/>
                <a:ea typeface="Adobe Kaiti Std R" pitchFamily="18" charset="-128"/>
              </a:rPr>
              <a:t>Derek Jeter is 36, has played shortstop for the New York Yankees his entire Major League Baseball career, and has been the Yankees team captain since 2003. His jersey is number 2. Derek is noted for his very consistent performances, and has .309 postseason batting average, with 18 home runs and 50 RBIs.</a:t>
            </a:r>
            <a:endParaRPr lang="en-US" sz="2600" dirty="0">
              <a:latin typeface="Adobe Kaiti Std R" pitchFamily="18" charset="-128"/>
              <a:ea typeface="Adobe Kaiti Std R" pitchFamily="18" charset="-128"/>
            </a:endParaRPr>
          </a:p>
        </p:txBody>
      </p:sp>
      <p:cxnSp>
        <p:nvCxnSpPr>
          <p:cNvPr id="6" name="Straight Connector 5"/>
          <p:cNvCxnSpPr/>
          <p:nvPr/>
        </p:nvCxnSpPr>
        <p:spPr>
          <a:xfrm>
            <a:off x="1143000" y="11430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Action Button: Forward or Next 6">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1220799"/>
      </p:ext>
    </p:extLst>
  </p:cSld>
  <p:clrMapOvr>
    <a:masterClrMapping/>
  </p:clrMapOvr>
  <mc:AlternateContent xmlns:mc="http://schemas.openxmlformats.org/markup-compatibility/2006" xmlns:p14="http://schemas.microsoft.com/office/powerpoint/2010/main">
    <mc:Choice Requires="p14">
      <p:transition spd="slow" p14:dur="125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250"/>
                                        <p:tgtEl>
                                          <p:spTgt spid="4"/>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6800" dirty="0" smtClean="0">
                <a:effectLst>
                  <a:outerShdw blurRad="38100" dist="38100" dir="2700000" algn="tl">
                    <a:srgbClr val="000000">
                      <a:alpha val="43137"/>
                    </a:srgbClr>
                  </a:outerShdw>
                </a:effectLst>
                <a:latin typeface="Adobe Kaiti Std R" pitchFamily="18" charset="-128"/>
                <a:ea typeface="Adobe Kaiti Std R" pitchFamily="18" charset="-128"/>
              </a:rPr>
              <a:t>Meet Alex Rodriguez</a:t>
            </a:r>
            <a:endParaRPr lang="en-US" sz="68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3337690" cy="52179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4267200" y="1219200"/>
            <a:ext cx="4191000" cy="5478423"/>
          </a:xfrm>
          <a:prstGeom prst="rect">
            <a:avLst/>
          </a:prstGeom>
          <a:noFill/>
        </p:spPr>
        <p:txBody>
          <a:bodyPr wrap="square" rtlCol="0">
            <a:spAutoFit/>
          </a:bodyPr>
          <a:lstStyle/>
          <a:p>
            <a:pPr algn="ctr"/>
            <a:r>
              <a:rPr lang="en-US" sz="2500" dirty="0" smtClean="0">
                <a:latin typeface="Adobe Kaiti Std R" pitchFamily="18" charset="-128"/>
                <a:ea typeface="Adobe Kaiti Std R" pitchFamily="18" charset="-128"/>
              </a:rPr>
              <a:t>Alex Rodriguez, or A-Rod, is 35, and plays third base for the New York Yankees. He has previously played shortstop for the Seattle Mariners and Texas Rangers, and his jersey is number 13. A-Rod is considered one of the best baseball players of all time, and is the youngest person ever to hit 600 home runs, breaking 2 records. His batting average is .303.</a:t>
            </a:r>
            <a:endParaRPr lang="en-US" sz="2500" dirty="0">
              <a:latin typeface="Adobe Kaiti Std R" pitchFamily="18" charset="-128"/>
              <a:ea typeface="Adobe Kaiti Std R" pitchFamily="18" charset="-128"/>
            </a:endParaRPr>
          </a:p>
        </p:txBody>
      </p:sp>
      <p:sp>
        <p:nvSpPr>
          <p:cNvPr id="5" name="Action Button: Forward or Next 4">
            <a:hlinkClick r:id="" action="ppaction://hlinkshowjump?jump=nextslide" highlightClick="1"/>
          </p:cNvPr>
          <p:cNvSpPr/>
          <p:nvPr/>
        </p:nvSpPr>
        <p:spPr>
          <a:xfrm>
            <a:off x="8143875" y="600314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143000" y="12192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529759"/>
      </p:ext>
    </p:extLst>
  </p:cSld>
  <p:clrMapOvr>
    <a:masterClrMapping/>
  </p:clrMapOvr>
  <mc:AlternateContent xmlns:mc="http://schemas.openxmlformats.org/markup-compatibility/2006" xmlns:p14="http://schemas.microsoft.com/office/powerpoint/2010/main">
    <mc:Choice Requires="p14">
      <p:transition spd="slow" p14:dur="125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Meet Hideki Matsui</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5400"/>
            <a:ext cx="3912108" cy="518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4467225" y="1285875"/>
            <a:ext cx="4038600" cy="5170646"/>
          </a:xfrm>
          <a:prstGeom prst="rect">
            <a:avLst/>
          </a:prstGeom>
          <a:noFill/>
        </p:spPr>
        <p:txBody>
          <a:bodyPr wrap="square" rtlCol="0">
            <a:spAutoFit/>
          </a:bodyPr>
          <a:lstStyle/>
          <a:p>
            <a:pPr algn="ctr"/>
            <a:r>
              <a:rPr lang="en-US" sz="2200" dirty="0" smtClean="0">
                <a:latin typeface="Adobe Kaiti Std R" pitchFamily="18" charset="-128"/>
                <a:ea typeface="Adobe Kaiti Std R" pitchFamily="18" charset="-128"/>
              </a:rPr>
              <a:t>Hideki Matsui is 36, and was a left fielder and designated hitter for the New York Yankees from 2003 to 2009, until he signed with the LA Angels and then the Oakland Athletics after. His number was (and still is) 55. Hideki became the first Yankee to hit a grand slam in his first game at Yankee Stadium, and was also the first Japanese player to hit a home run in the World Series. His batting average is .290. </a:t>
            </a:r>
            <a:endParaRPr lang="en-US" sz="2200" dirty="0">
              <a:latin typeface="Adobe Kaiti Std R" pitchFamily="18" charset="-128"/>
              <a:ea typeface="Adobe Kaiti Std R" pitchFamily="18" charset="-128"/>
            </a:endParaRPr>
          </a:p>
        </p:txBody>
      </p:sp>
      <p:sp>
        <p:nvSpPr>
          <p:cNvPr id="7" name="Action Button: Forward or Next 6">
            <a:hlinkClick r:id="" action="ppaction://hlinkshowjump?jump=nextslide" highlightClick="1"/>
          </p:cNvPr>
          <p:cNvSpPr/>
          <p:nvPr/>
        </p:nvSpPr>
        <p:spPr>
          <a:xfrm>
            <a:off x="8143875" y="598409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1143000" y="11430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069942"/>
      </p:ext>
    </p:extLst>
  </p:cSld>
  <p:clrMapOvr>
    <a:masterClrMapping/>
  </p:clrMapOvr>
  <mc:AlternateContent xmlns:mc="http://schemas.openxmlformats.org/markup-compatibility/2006" xmlns:p14="http://schemas.microsoft.com/office/powerpoint/2010/main">
    <mc:Choice Requires="p14">
      <p:transition spd="slow" p14:dur="125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4499" y="-152400"/>
            <a:ext cx="8229600" cy="1143000"/>
          </a:xfrm>
        </p:spPr>
        <p:txBody>
          <a:bodyPr>
            <a:noAutofit/>
          </a:bodyPr>
          <a:lstStyle/>
          <a:p>
            <a:r>
              <a:rPr lang="en-US" sz="7200" dirty="0" smtClean="0">
                <a:effectLst>
                  <a:outerShdw blurRad="38100" dist="38100" dir="2700000" algn="tl">
                    <a:srgbClr val="000000">
                      <a:alpha val="43137"/>
                    </a:srgbClr>
                  </a:outerShdw>
                </a:effectLst>
                <a:latin typeface="Adobe Kaiti Std R" pitchFamily="18" charset="-128"/>
                <a:ea typeface="Adobe Kaiti Std R" pitchFamily="18" charset="-128"/>
              </a:rPr>
              <a:t>Players in Action</a:t>
            </a:r>
            <a:endParaRPr lang="en-US" sz="72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838200"/>
            <a:ext cx="1873103"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136451" y="3126342"/>
            <a:ext cx="2209800" cy="523220"/>
          </a:xfrm>
          <a:prstGeom prst="rect">
            <a:avLst/>
          </a:prstGeom>
          <a:noFill/>
          <a:ln>
            <a:solidFill>
              <a:schemeClr val="tx1"/>
            </a:solidFill>
          </a:ln>
        </p:spPr>
        <p:txBody>
          <a:bodyPr wrap="square" rtlCol="0">
            <a:spAutoFit/>
          </a:bodyPr>
          <a:lstStyle/>
          <a:p>
            <a:pPr algn="ctr"/>
            <a:r>
              <a:rPr lang="en-US" sz="1400" dirty="0" smtClean="0">
                <a:latin typeface="Adobe Kaiti Std R" pitchFamily="18" charset="-128"/>
                <a:ea typeface="Adobe Kaiti Std R" pitchFamily="18" charset="-128"/>
              </a:rPr>
              <a:t>Jeter and Teixeira share a victory high-five.</a:t>
            </a:r>
            <a:endParaRPr lang="en-US" sz="1400" dirty="0">
              <a:latin typeface="Adobe Kaiti Std R" pitchFamily="18" charset="-128"/>
              <a:ea typeface="Adobe Kaiti Std R" pitchFamily="18" charset="-128"/>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289" y="3885985"/>
            <a:ext cx="2903607" cy="2277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645277" y="6245155"/>
            <a:ext cx="2701529" cy="523220"/>
          </a:xfrm>
          <a:prstGeom prst="rect">
            <a:avLst/>
          </a:prstGeom>
          <a:noFill/>
          <a:ln>
            <a:solidFill>
              <a:schemeClr val="tx1"/>
            </a:solidFill>
          </a:ln>
        </p:spPr>
        <p:txBody>
          <a:bodyPr wrap="square" rtlCol="0">
            <a:spAutoFit/>
          </a:bodyPr>
          <a:lstStyle/>
          <a:p>
            <a:pPr algn="ctr"/>
            <a:r>
              <a:rPr lang="en-US" sz="1400" dirty="0" smtClean="0">
                <a:latin typeface="Adobe Kaiti Std R" pitchFamily="18" charset="-128"/>
                <a:ea typeface="Adobe Kaiti Std R" pitchFamily="18" charset="-128"/>
              </a:rPr>
              <a:t>Another successful game against the Rangers!</a:t>
            </a:r>
            <a:endParaRPr lang="en-US" sz="1400" dirty="0">
              <a:latin typeface="Adobe Kaiti Std R" pitchFamily="18" charset="-128"/>
              <a:ea typeface="Adobe Kaiti Std R" pitchFamily="18" charset="-128"/>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0301" y="876300"/>
            <a:ext cx="1892299" cy="24002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6781726" y="3387266"/>
            <a:ext cx="2133600" cy="307777"/>
          </a:xfrm>
          <a:prstGeom prst="rect">
            <a:avLst/>
          </a:prstGeom>
          <a:noFill/>
          <a:ln>
            <a:solidFill>
              <a:schemeClr val="tx1"/>
            </a:solidFill>
          </a:ln>
        </p:spPr>
        <p:txBody>
          <a:bodyPr wrap="square" rtlCol="0">
            <a:spAutoFit/>
          </a:bodyPr>
          <a:lstStyle/>
          <a:p>
            <a:pPr algn="ctr"/>
            <a:r>
              <a:rPr lang="en-US" sz="1400" dirty="0" err="1" smtClean="0">
                <a:latin typeface="Adobe Kaiti Std R" pitchFamily="18" charset="-128"/>
                <a:ea typeface="Adobe Kaiti Std R" pitchFamily="18" charset="-128"/>
              </a:rPr>
              <a:t>Gotta</a:t>
            </a:r>
            <a:r>
              <a:rPr lang="en-US" sz="1400" dirty="0" smtClean="0">
                <a:latin typeface="Adobe Kaiti Std R" pitchFamily="18" charset="-128"/>
                <a:ea typeface="Adobe Kaiti Std R" pitchFamily="18" charset="-128"/>
              </a:rPr>
              <a:t> salute the flag!</a:t>
            </a:r>
            <a:endParaRPr lang="en-US" sz="1400" dirty="0">
              <a:latin typeface="Adobe Kaiti Std R" pitchFamily="18" charset="-128"/>
              <a:ea typeface="Adobe Kaiti Std R" pitchFamily="18" charset="-128"/>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3939" y="3579254"/>
            <a:ext cx="2073202" cy="28908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6642794" y="4565494"/>
            <a:ext cx="2438400" cy="923330"/>
          </a:xfrm>
          <a:prstGeom prst="rect">
            <a:avLst/>
          </a:prstGeom>
          <a:noFill/>
          <a:ln>
            <a:solidFill>
              <a:schemeClr val="tx1"/>
            </a:solidFill>
          </a:ln>
        </p:spPr>
        <p:txBody>
          <a:bodyPr wrap="square" rtlCol="0">
            <a:spAutoFit/>
          </a:bodyPr>
          <a:lstStyle/>
          <a:p>
            <a:pPr algn="ctr"/>
            <a:r>
              <a:rPr lang="en-US" dirty="0" smtClean="0">
                <a:latin typeface="Adobe Kaiti Std R" pitchFamily="18" charset="-128"/>
                <a:ea typeface="Adobe Kaiti Std R" pitchFamily="18" charset="-128"/>
              </a:rPr>
              <a:t>Jeter and Rodriguez chat during a pitching change.</a:t>
            </a:r>
            <a:endParaRPr lang="en-US" dirty="0">
              <a:latin typeface="Adobe Kaiti Std R" pitchFamily="18" charset="-128"/>
              <a:ea typeface="Adobe Kaiti Std R" pitchFamily="18" charset="-128"/>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1189" y="866775"/>
            <a:ext cx="3460750" cy="2076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3048000" y="3075801"/>
            <a:ext cx="3048000" cy="338554"/>
          </a:xfrm>
          <a:prstGeom prst="rect">
            <a:avLst/>
          </a:prstGeom>
          <a:noFill/>
          <a:ln>
            <a:solidFill>
              <a:schemeClr val="tx1"/>
            </a:solidFill>
          </a:ln>
        </p:spPr>
        <p:txBody>
          <a:bodyPr wrap="square" rtlCol="0">
            <a:spAutoFit/>
          </a:bodyPr>
          <a:lstStyle/>
          <a:p>
            <a:pPr algn="ctr"/>
            <a:r>
              <a:rPr lang="en-US" sz="1600" dirty="0" smtClean="0">
                <a:latin typeface="Adobe Kaiti Std R" pitchFamily="18" charset="-128"/>
                <a:ea typeface="Adobe Kaiti Std R" pitchFamily="18" charset="-128"/>
              </a:rPr>
              <a:t>Another game, in the bag!</a:t>
            </a:r>
            <a:endParaRPr lang="en-US" sz="1600" dirty="0">
              <a:latin typeface="Adobe Kaiti Std R" pitchFamily="18" charset="-128"/>
              <a:ea typeface="Adobe Kaiti Std R" pitchFamily="18" charset="-128"/>
            </a:endParaRPr>
          </a:p>
        </p:txBody>
      </p:sp>
      <p:sp>
        <p:nvSpPr>
          <p:cNvPr id="14" name="Action Button: Forward or Next 13">
            <a:hlinkClick r:id="" action="ppaction://hlinkshowjump?jump=nextslide" highlightClick="1"/>
          </p:cNvPr>
          <p:cNvSpPr/>
          <p:nvPr/>
        </p:nvSpPr>
        <p:spPr>
          <a:xfrm>
            <a:off x="8143875" y="5984093"/>
            <a:ext cx="838200" cy="762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127491"/>
      </p:ext>
    </p:extLst>
  </p:cSld>
  <p:clrMapOvr>
    <a:masterClrMapping/>
  </p:clrMapOvr>
  <mc:AlternateContent xmlns:mc="http://schemas.openxmlformats.org/markup-compatibility/2006" xmlns:p14="http://schemas.microsoft.com/office/powerpoint/2010/main">
    <mc:Choice Requires="p14">
      <p:transition spd="slow" p14:dur="1250" advClick="0" advTm="450">
        <p:blinds dir="vert"/>
      </p:transition>
    </mc:Choice>
    <mc:Fallback xmlns="">
      <p:transition spd="slow" advClick="0" advTm="45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10" presetClass="entr" presetSubtype="0" fill="hold" nodeType="afterEffect">
                                  <p:stCondLst>
                                    <p:cond delay="50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250"/>
                                        <p:tgtEl>
                                          <p:spTgt spid="1026"/>
                                        </p:tgtEl>
                                      </p:cBhvr>
                                    </p:animEffect>
                                  </p:childTnLst>
                                </p:cTn>
                              </p:par>
                              <p:par>
                                <p:cTn id="12" presetID="10" presetClass="entr" presetSubtype="0" fill="hold" nodeType="withEffect">
                                  <p:stCondLst>
                                    <p:cond delay="0"/>
                                  </p:stCondLst>
                                  <p:childTnLst>
                                    <p:set>
                                      <p:cBhvr>
                                        <p:cTn id="13" dur="1" fill="hold">
                                          <p:stCondLst>
                                            <p:cond delay="0"/>
                                          </p:stCondLst>
                                        </p:cTn>
                                        <p:tgtEl>
                                          <p:spTgt spid="1031"/>
                                        </p:tgtEl>
                                        <p:attrNameLst>
                                          <p:attrName>style.visibility</p:attrName>
                                        </p:attrNameLst>
                                      </p:cBhvr>
                                      <p:to>
                                        <p:strVal val="visible"/>
                                      </p:to>
                                    </p:set>
                                    <p:animEffect transition="in" filter="fade">
                                      <p:cBhvr>
                                        <p:cTn id="14" dur="500"/>
                                        <p:tgtEl>
                                          <p:spTgt spid="1031"/>
                                        </p:tgtEl>
                                      </p:cBhvr>
                                    </p:animEffect>
                                  </p:childTnLst>
                                </p:cTn>
                              </p:par>
                              <p:par>
                                <p:cTn id="15" presetID="10" presetClass="entr" presetSubtype="0" fill="hold" nodeType="with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500"/>
                                        <p:tgtEl>
                                          <p:spTgt spid="1028"/>
                                        </p:tgtEl>
                                      </p:cBhvr>
                                    </p:animEffect>
                                  </p:childTnLst>
                                </p:cTn>
                              </p:par>
                              <p:par>
                                <p:cTn id="18" presetID="10" presetClass="entr" presetSubtype="0" fill="hold" nodeType="withEffect">
                                  <p:stCondLst>
                                    <p:cond delay="0"/>
                                  </p:stCondLst>
                                  <p:childTnLst>
                                    <p:set>
                                      <p:cBhvr>
                                        <p:cTn id="19" dur="1" fill="hold">
                                          <p:stCondLst>
                                            <p:cond delay="0"/>
                                          </p:stCondLst>
                                        </p:cTn>
                                        <p:tgtEl>
                                          <p:spTgt spid="1030"/>
                                        </p:tgtEl>
                                        <p:attrNameLst>
                                          <p:attrName>style.visibility</p:attrName>
                                        </p:attrNameLst>
                                      </p:cBhvr>
                                      <p:to>
                                        <p:strVal val="visible"/>
                                      </p:to>
                                    </p:set>
                                    <p:animEffect transition="in" filter="fade">
                                      <p:cBhvr>
                                        <p:cTn id="20" dur="500"/>
                                        <p:tgtEl>
                                          <p:spTgt spid="1030"/>
                                        </p:tgtEl>
                                      </p:cBhvr>
                                    </p:animEffect>
                                  </p:childTnLst>
                                </p:cTn>
                              </p:par>
                              <p:par>
                                <p:cTn id="21" presetID="10" presetClass="entr" presetSubtype="0"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fade">
                                      <p:cBhvr>
                                        <p:cTn id="23" dur="500"/>
                                        <p:tgtEl>
                                          <p:spTgt spid="1027"/>
                                        </p:tgtEl>
                                      </p:cBhvr>
                                    </p:animEffect>
                                  </p:childTnLst>
                                </p:cTn>
                              </p:par>
                            </p:childTnLst>
                          </p:cTn>
                        </p:par>
                        <p:par>
                          <p:cTn id="24" fill="hold">
                            <p:stCondLst>
                              <p:cond delay="3000"/>
                            </p:stCondLst>
                            <p:childTnLst>
                              <p:par>
                                <p:cTn id="25" presetID="10" presetClass="entr" presetSubtype="0" fill="hold" grpId="0" nodeType="afterEffect">
                                  <p:stCondLst>
                                    <p:cond delay="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25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effectLst>
                  <a:outerShdw blurRad="38100" dist="38100" dir="2700000" algn="tl">
                    <a:srgbClr val="000000">
                      <a:alpha val="43137"/>
                    </a:srgbClr>
                  </a:outerShdw>
                </a:effectLst>
                <a:latin typeface="Adobe Kaiti Std R" pitchFamily="18" charset="-128"/>
                <a:ea typeface="Adobe Kaiti Std R" pitchFamily="18" charset="-128"/>
              </a:rPr>
              <a:t>Now Go Play Some Ball!</a:t>
            </a:r>
            <a:endParaRPr lang="en-US" sz="5400" dirty="0">
              <a:effectLst>
                <a:outerShdw blurRad="38100" dist="38100" dir="2700000" algn="tl">
                  <a:srgbClr val="000000">
                    <a:alpha val="43137"/>
                  </a:srgbClr>
                </a:outerShdw>
              </a:effectLst>
              <a:latin typeface="Adobe Kaiti Std R" pitchFamily="18" charset="-128"/>
              <a:ea typeface="Adobe Kaiti Std R" pitchFamily="18" charset="-128"/>
            </a:endParaRPr>
          </a:p>
        </p:txBody>
      </p:sp>
      <p:pic>
        <p:nvPicPr>
          <p:cNvPr id="4" name="qvte1qOgKVY?version=3&amp;hl=en_US"/>
          <p:cNvPicPr>
            <a:picLocks noRot="1" noChangeAspect="1"/>
          </p:cNvPicPr>
          <p:nvPr>
            <a:videoFile r:link="rId1"/>
          </p:nvPr>
        </p:nvPicPr>
        <p:blipFill>
          <a:blip r:embed="rId4"/>
          <a:stretch>
            <a:fillRect/>
          </a:stretch>
        </p:blipFill>
        <p:spPr>
          <a:xfrm>
            <a:off x="1143000" y="1219200"/>
            <a:ext cx="6781800" cy="5086350"/>
          </a:xfrm>
          <a:prstGeom prst="rect">
            <a:avLst/>
          </a:prstGeom>
        </p:spPr>
      </p:pic>
      <p:sp>
        <p:nvSpPr>
          <p:cNvPr id="5" name="Action Button: Home 4">
            <a:hlinkClick r:id="" action="ppaction://hlinkshowjump?jump=firstslide" highlightClick="1"/>
          </p:cNvPr>
          <p:cNvSpPr/>
          <p:nvPr/>
        </p:nvSpPr>
        <p:spPr>
          <a:xfrm>
            <a:off x="8143875" y="6003143"/>
            <a:ext cx="838200" cy="762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1143000" y="990600"/>
            <a:ext cx="670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744197"/>
      </p:ext>
    </p:extLst>
  </p:cSld>
  <p:clrMapOvr>
    <a:masterClrMapping/>
  </p:clrMapOvr>
  <mc:AlternateContent xmlns:mc="http://schemas.openxmlformats.org/markup-compatibility/2006" xmlns:p14="http://schemas.microsoft.com/office/powerpoint/2010/main">
    <mc:Choice Requires="p14">
      <p:transition spd="slow" p14:dur="1250" advClick="0" advTm="2500">
        <p:blinds dir="vert"/>
      </p:transition>
    </mc:Choice>
    <mc:Fallback xmlns="">
      <p:transition spd="slow" advClick="0" advTm="25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TotalTime>
  <Words>473</Words>
  <Application>Microsoft Office PowerPoint</Application>
  <PresentationFormat>On-screen Show (4:3)</PresentationFormat>
  <Paragraphs>95</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Background Information on the New York Yankees</vt:lpstr>
      <vt:lpstr>PowerPoint Presentation</vt:lpstr>
      <vt:lpstr>Meet Derek Jeter</vt:lpstr>
      <vt:lpstr>Meet Alex Rodriguez</vt:lpstr>
      <vt:lpstr>Meet Hideki Matsui</vt:lpstr>
      <vt:lpstr>Players in Action</vt:lpstr>
      <vt:lpstr>Now Go Play Some Ball!</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20</cp:revision>
  <dcterms:created xsi:type="dcterms:W3CDTF">2011-05-25T12:26:59Z</dcterms:created>
  <dcterms:modified xsi:type="dcterms:W3CDTF">2011-06-15T12:57:38Z</dcterms:modified>
</cp:coreProperties>
</file>