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286780419"/>
      </p:ext>
    </p:extLst>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144694606"/>
      </p:ext>
    </p:extLst>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565971367"/>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371564796"/>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4C5B3-D79C-4427-80B2-E686FAFF9811}" type="datetimeFigureOut">
              <a:rPr lang="en-US" smtClean="0"/>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920933077"/>
      </p:ext>
    </p:extLst>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54C5B3-D79C-4427-80B2-E686FAFF9811}"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982813302"/>
      </p:ext>
    </p:extLst>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54C5B3-D79C-4427-80B2-E686FAFF9811}" type="datetimeFigureOut">
              <a:rPr lang="en-US" smtClean="0"/>
              <a:t>6/3/2011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195531292"/>
      </p:ext>
    </p:extLst>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4C5B3-D79C-4427-80B2-E686FAFF9811}" type="datetimeFigureOut">
              <a:rPr lang="en-US" smtClean="0"/>
              <a:t>6/3/2011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601154646"/>
      </p:ext>
    </p:extLst>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4C5B3-D79C-4427-80B2-E686FAFF9811}" type="datetimeFigureOut">
              <a:rPr lang="en-US" smtClean="0"/>
              <a:t>6/3/2011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273323121"/>
      </p:ext>
    </p:extLst>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4C5B3-D79C-4427-80B2-E686FAFF9811}"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881727273"/>
      </p:ext>
    </p:extLst>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4C5B3-D79C-4427-80B2-E686FAFF9811}" type="datetimeFigureOut">
              <a:rPr lang="en-US" smtClean="0"/>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312333224"/>
      </p:ext>
    </p:extLst>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50000"/>
            <a:alpha val="74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4C5B3-D79C-4427-80B2-E686FAFF9811}" type="datetimeFigureOut">
              <a:rPr lang="en-US" smtClean="0"/>
              <a:t>6/3/2011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D59BC-309E-46E9-9C72-4E21DDF2329C}" type="slidenum">
              <a:rPr lang="en-US" smtClean="0"/>
              <a:t>‹#›</a:t>
            </a:fld>
            <a:endParaRPr lang="en-US"/>
          </a:p>
        </p:txBody>
      </p:sp>
    </p:spTree>
    <p:extLst>
      <p:ext uri="{BB962C8B-B14F-4D97-AF65-F5344CB8AC3E}">
        <p14:creationId xmlns:p14="http://schemas.microsoft.com/office/powerpoint/2010/main" val="4250502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plit orient="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5" y="0"/>
            <a:ext cx="9296400" cy="2123658"/>
          </a:xfrm>
          <a:prstGeom prst="rect">
            <a:avLst/>
          </a:prstGeom>
          <a:noFill/>
        </p:spPr>
        <p:txBody>
          <a:bodyPr wrap="square" rtlCol="0">
            <a:spAutoFit/>
          </a:bodyPr>
          <a:lstStyle/>
          <a:p>
            <a:pPr algn="ctr"/>
            <a:r>
              <a:rPr lang="en-US" sz="6600" u="sng"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On Tour with</a:t>
            </a:r>
          </a:p>
          <a:p>
            <a:pPr algn="ctr"/>
            <a:r>
              <a:rPr lang="en-US" sz="6600" u="sng"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Siobhan Magnus</a:t>
            </a:r>
            <a:endParaRPr lang="en-US" sz="6600" u="sng"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5" name="TextBox 4"/>
          <p:cNvSpPr txBox="1"/>
          <p:nvPr/>
        </p:nvSpPr>
        <p:spPr>
          <a:xfrm>
            <a:off x="228600" y="2123658"/>
            <a:ext cx="8763000" cy="369332"/>
          </a:xfrm>
          <a:prstGeom prst="rect">
            <a:avLst/>
          </a:prstGeom>
          <a:noFill/>
        </p:spPr>
        <p:txBody>
          <a:bodyPr wrap="square" rtlCol="0">
            <a:spAutoFit/>
          </a:bodyPr>
          <a:lstStyle/>
          <a:p>
            <a:r>
              <a:rPr lang="en-US" dirty="0" smtClean="0">
                <a:solidFill>
                  <a:schemeClr val="bg1">
                    <a:lumMod val="75000"/>
                  </a:schemeClr>
                </a:solidFill>
                <a:latin typeface="Adobe Gothic Std B" pitchFamily="34" charset="-128"/>
                <a:ea typeface="Adobe Gothic Std B" pitchFamily="34" charset="-128"/>
              </a:rPr>
              <a:t>This presentation will take you on tour with the greatest female singer of all time!</a:t>
            </a:r>
            <a:endParaRPr lang="en-US" dirty="0">
              <a:solidFill>
                <a:schemeClr val="bg1">
                  <a:lumMod val="75000"/>
                </a:schemeClr>
              </a:solidFill>
              <a:latin typeface="Adobe Gothic Std B" pitchFamily="34" charset="-128"/>
              <a:ea typeface="Adobe Gothic Std B" pitchFamily="34" charset="-128"/>
            </a:endParaRPr>
          </a:p>
        </p:txBody>
      </p:sp>
      <p:sp>
        <p:nvSpPr>
          <p:cNvPr id="6" name="TextBox 5"/>
          <p:cNvSpPr txBox="1"/>
          <p:nvPr/>
        </p:nvSpPr>
        <p:spPr>
          <a:xfrm>
            <a:off x="-28575" y="5996226"/>
            <a:ext cx="4333875" cy="861774"/>
          </a:xfrm>
          <a:prstGeom prst="rect">
            <a:avLst/>
          </a:prstGeom>
          <a:noFill/>
        </p:spPr>
        <p:txBody>
          <a:bodyPr wrap="square" rtlCol="0">
            <a:spAutoFit/>
          </a:bodyPr>
          <a:lstStyle/>
          <a:p>
            <a:r>
              <a:rPr lang="en-US" sz="1600" dirty="0" smtClean="0">
                <a:solidFill>
                  <a:schemeClr val="bg1">
                    <a:lumMod val="75000"/>
                  </a:schemeClr>
                </a:solidFill>
                <a:latin typeface="Adobe Gothic Std B" pitchFamily="34" charset="-128"/>
                <a:ea typeface="Adobe Gothic Std B" pitchFamily="34" charset="-128"/>
              </a:rPr>
              <a:t>Presented by: </a:t>
            </a:r>
            <a:r>
              <a:rPr lang="en-US" sz="1600" i="1" dirty="0" smtClean="0">
                <a:solidFill>
                  <a:schemeClr val="bg1">
                    <a:lumMod val="75000"/>
                  </a:schemeClr>
                </a:solidFill>
                <a:latin typeface="Adobe Gothic Std B" pitchFamily="34" charset="-128"/>
                <a:ea typeface="Adobe Gothic Std B" pitchFamily="34" charset="-128"/>
              </a:rPr>
              <a:t>Allegra Jacobs</a:t>
            </a:r>
          </a:p>
          <a:p>
            <a:r>
              <a:rPr lang="en-US" sz="1600" i="1" dirty="0" smtClean="0">
                <a:solidFill>
                  <a:schemeClr val="bg1">
                    <a:lumMod val="75000"/>
                  </a:schemeClr>
                </a:solidFill>
                <a:latin typeface="Adobe Gothic Std B" pitchFamily="34" charset="-128"/>
                <a:ea typeface="Adobe Gothic Std B" pitchFamily="34" charset="-128"/>
              </a:rPr>
              <a:t>Project #13: My Favorite Band or Solo Artist</a:t>
            </a:r>
          </a:p>
          <a:p>
            <a:r>
              <a:rPr lang="en-US" sz="1600" i="1" dirty="0" smtClean="0">
                <a:solidFill>
                  <a:schemeClr val="bg1">
                    <a:lumMod val="75000"/>
                  </a:schemeClr>
                </a:solidFill>
                <a:latin typeface="Adobe Gothic Std B" pitchFamily="34" charset="-128"/>
                <a:ea typeface="Adobe Gothic Std B" pitchFamily="34" charset="-128"/>
              </a:rPr>
              <a:t>6/1/11</a:t>
            </a:r>
            <a:endParaRPr lang="en-US" sz="1600" i="1" dirty="0">
              <a:solidFill>
                <a:schemeClr val="bg1">
                  <a:lumMod val="75000"/>
                </a:schemeClr>
              </a:solidFill>
              <a:latin typeface="Adobe Gothic Std B" pitchFamily="34" charset="-128"/>
              <a:ea typeface="Adobe Gothic Std B" pitchFamily="34" charset="-12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300" y="2430438"/>
            <a:ext cx="5181600" cy="3618776"/>
          </a:xfrm>
          <a:prstGeom prst="rect">
            <a:avLst/>
          </a:prstGeom>
          <a:ln>
            <a:noFill/>
          </a:ln>
          <a:effectLst>
            <a:softEdge rad="112500"/>
          </a:effectLst>
        </p:spPr>
      </p:pic>
      <p:sp>
        <p:nvSpPr>
          <p:cNvPr id="3" name="Action Button: Forward or Next 2">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8161883"/>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40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Come backstage for a brief history of how it all began for Siobhan.</a:t>
            </a:r>
            <a:endParaRPr lang="en-US" sz="40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495300" y="1371600"/>
            <a:ext cx="8229600" cy="2362200"/>
          </a:xfrm>
        </p:spPr>
        <p:txBody>
          <a:bodyPr>
            <a:noAutofit/>
          </a:bodyPr>
          <a:lstStyle/>
          <a:p>
            <a:pPr marL="0" indent="0" algn="ctr">
              <a:buNone/>
            </a:pPr>
            <a:r>
              <a:rPr lang="en-US" b="1" dirty="0" smtClean="0">
                <a:solidFill>
                  <a:schemeClr val="bg1">
                    <a:lumMod val="75000"/>
                  </a:schemeClr>
                </a:solidFill>
                <a:latin typeface="Baskerville Old Face" pitchFamily="18" charset="0"/>
                <a:ea typeface="Adobe Myungjo Std M" pitchFamily="18" charset="-128"/>
              </a:rPr>
              <a:t>Siobhan’s belief is that no one should be boxed into one category, and we all should be able to be whatever we want and do whatever we want without any labels. Therefore, she experiments in all different types of music, making her very diverse as an artist.</a:t>
            </a:r>
            <a:endParaRPr lang="en-US" b="1" dirty="0">
              <a:solidFill>
                <a:schemeClr val="bg1">
                  <a:lumMod val="75000"/>
                </a:schemeClr>
              </a:solidFill>
              <a:latin typeface="Baskerville Old Face" pitchFamily="18" charset="0"/>
              <a:ea typeface="Adobe Myungjo Std M" pitchFamily="18" charset="-128"/>
            </a:endParaRPr>
          </a:p>
        </p:txBody>
      </p:sp>
      <p:cxnSp>
        <p:nvCxnSpPr>
          <p:cNvPr id="6" name="Straight Connector 5"/>
          <p:cNvCxnSpPr/>
          <p:nvPr/>
        </p:nvCxnSpPr>
        <p:spPr>
          <a:xfrm>
            <a:off x="990600" y="1295400"/>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38200" y="4343398"/>
            <a:ext cx="7696200" cy="2062103"/>
          </a:xfrm>
          <a:prstGeom prst="rect">
            <a:avLst/>
          </a:prstGeom>
        </p:spPr>
        <p:txBody>
          <a:bodyPr wrap="square">
            <a:spAutoFit/>
          </a:bodyPr>
          <a:lstStyle/>
          <a:p>
            <a:pPr algn="ctr"/>
            <a:r>
              <a:rPr lang="en-US" sz="3200" b="1" dirty="0">
                <a:solidFill>
                  <a:schemeClr val="bg1">
                    <a:lumMod val="75000"/>
                  </a:schemeClr>
                </a:solidFill>
                <a:latin typeface="Baskerville Old Face" pitchFamily="18" charset="0"/>
              </a:rPr>
              <a:t>She currently isn’t signed to a major record label, but has a single out, as well as EP with her band Lunar Valve and is working on a solo debut album due out in the fall. </a:t>
            </a:r>
          </a:p>
        </p:txBody>
      </p:sp>
      <p:sp>
        <p:nvSpPr>
          <p:cNvPr id="7" name="Action Button: Forward or Next 6">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062049"/>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10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75" y="9525"/>
            <a:ext cx="8229600" cy="1143000"/>
          </a:xfrm>
        </p:spPr>
        <p:txBody>
          <a:bodyPr>
            <a:noAutofit/>
          </a:bodyPr>
          <a:lstStyle/>
          <a:p>
            <a:r>
              <a:rPr lang="en-US" sz="72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Meet Siobhan</a:t>
            </a:r>
            <a:endParaRPr lang="en-US" sz="72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8" name="Content Placeholder 2"/>
          <p:cNvSpPr>
            <a:spLocks noGrp="1"/>
          </p:cNvSpPr>
          <p:nvPr>
            <p:ph idx="1"/>
          </p:nvPr>
        </p:nvSpPr>
        <p:spPr>
          <a:xfrm>
            <a:off x="4533900" y="1095374"/>
            <a:ext cx="4191000" cy="5029200"/>
          </a:xfrm>
        </p:spPr>
        <p:txBody>
          <a:bodyPr>
            <a:noAutofit/>
          </a:bodyPr>
          <a:lstStyle/>
          <a:p>
            <a:pPr marL="0" indent="0" algn="ctr">
              <a:buNone/>
            </a:pPr>
            <a:r>
              <a:rPr lang="en-US" sz="3300" b="1" dirty="0" smtClean="0">
                <a:solidFill>
                  <a:schemeClr val="bg1">
                    <a:lumMod val="75000"/>
                  </a:schemeClr>
                </a:solidFill>
                <a:latin typeface="Baskerville Old Face" pitchFamily="18" charset="0"/>
              </a:rPr>
              <a:t>As </a:t>
            </a:r>
            <a:r>
              <a:rPr lang="en-US" sz="3300" b="1" dirty="0">
                <a:solidFill>
                  <a:schemeClr val="bg1">
                    <a:lumMod val="75000"/>
                  </a:schemeClr>
                </a:solidFill>
                <a:latin typeface="Baskerville Old Face" pitchFamily="18" charset="0"/>
              </a:rPr>
              <a:t>a solo artist, Siobhan has been working by herself for about six months, but has been with her band since high school. Her solo track is called Beatrice Dream, while her band has titles like Where Demons Lie and Stalemate.</a:t>
            </a:r>
          </a:p>
          <a:p>
            <a:pPr marL="0" indent="0" algn="ctr">
              <a:buNone/>
            </a:pPr>
            <a:endParaRPr lang="en-US" sz="3300" b="1" dirty="0">
              <a:solidFill>
                <a:schemeClr val="bg1">
                  <a:lumMod val="75000"/>
                </a:schemeClr>
              </a:solidFill>
              <a:latin typeface="Baskerville Old Face" pitchFamily="18" charset="0"/>
            </a:endParaRPr>
          </a:p>
        </p:txBody>
      </p:sp>
      <p:cxnSp>
        <p:nvCxnSpPr>
          <p:cNvPr id="6" name="Straight Connector 5"/>
          <p:cNvCxnSpPr/>
          <p:nvPr/>
        </p:nvCxnSpPr>
        <p:spPr>
          <a:xfrm>
            <a:off x="1219200" y="10668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2401"/>
          <a:stretch/>
        </p:blipFill>
        <p:spPr>
          <a:xfrm>
            <a:off x="457200" y="1219199"/>
            <a:ext cx="3922151" cy="53297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Action Button: Forward or Next 6">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8630203"/>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Autofit/>
          </a:bodyPr>
          <a:lstStyle/>
          <a:p>
            <a:r>
              <a:rPr lang="en-US" sz="48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Beatrice Dream and Where Demons Lie</a:t>
            </a:r>
            <a:endParaRPr lang="en-US" sz="48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 y="1847850"/>
            <a:ext cx="3467100" cy="3467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0575" y="1866900"/>
            <a:ext cx="34290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304800" y="5589657"/>
            <a:ext cx="3505200" cy="707886"/>
          </a:xfrm>
          <a:prstGeom prst="rect">
            <a:avLst/>
          </a:prstGeom>
          <a:noFill/>
          <a:ln>
            <a:solidFill>
              <a:schemeClr val="tx1"/>
            </a:solidFill>
          </a:ln>
        </p:spPr>
        <p:txBody>
          <a:bodyPr wrap="square" rtlCol="0">
            <a:spAutoFit/>
          </a:bodyPr>
          <a:lstStyle/>
          <a:p>
            <a:pPr algn="ctr"/>
            <a:r>
              <a:rPr lang="en-US" sz="2000" dirty="0" smtClean="0">
                <a:solidFill>
                  <a:schemeClr val="bg1">
                    <a:lumMod val="75000"/>
                  </a:schemeClr>
                </a:solidFill>
                <a:latin typeface="Baskerville Old Face" pitchFamily="18" charset="0"/>
              </a:rPr>
              <a:t>Siobhan’s single cover, released May 1</a:t>
            </a:r>
            <a:r>
              <a:rPr lang="en-US" sz="2000" baseline="30000" dirty="0" smtClean="0">
                <a:solidFill>
                  <a:schemeClr val="bg1">
                    <a:lumMod val="75000"/>
                  </a:schemeClr>
                </a:solidFill>
                <a:latin typeface="Baskerville Old Face" pitchFamily="18" charset="0"/>
              </a:rPr>
              <a:t>st</a:t>
            </a:r>
            <a:r>
              <a:rPr lang="en-US" sz="2000" dirty="0" smtClean="0">
                <a:solidFill>
                  <a:schemeClr val="bg1">
                    <a:lumMod val="75000"/>
                  </a:schemeClr>
                </a:solidFill>
                <a:latin typeface="Baskerville Old Face" pitchFamily="18" charset="0"/>
              </a:rPr>
              <a:t>, 2011.</a:t>
            </a:r>
            <a:endParaRPr lang="en-US" sz="2000" dirty="0">
              <a:solidFill>
                <a:schemeClr val="bg1">
                  <a:lumMod val="75000"/>
                </a:schemeClr>
              </a:solidFill>
              <a:latin typeface="Baskerville Old Face" pitchFamily="18" charset="0"/>
            </a:endParaRPr>
          </a:p>
        </p:txBody>
      </p:sp>
      <p:sp>
        <p:nvSpPr>
          <p:cNvPr id="5" name="TextBox 4"/>
          <p:cNvSpPr txBox="1"/>
          <p:nvPr/>
        </p:nvSpPr>
        <p:spPr>
          <a:xfrm>
            <a:off x="4467225" y="5478392"/>
            <a:ext cx="3657600" cy="1015663"/>
          </a:xfrm>
          <a:prstGeom prst="rect">
            <a:avLst/>
          </a:prstGeom>
          <a:noFill/>
          <a:ln>
            <a:solidFill>
              <a:schemeClr val="tx1"/>
            </a:solidFill>
          </a:ln>
        </p:spPr>
        <p:txBody>
          <a:bodyPr wrap="square" rtlCol="0">
            <a:spAutoFit/>
          </a:bodyPr>
          <a:lstStyle/>
          <a:p>
            <a:pPr algn="ctr"/>
            <a:r>
              <a:rPr lang="en-US" sz="2000" dirty="0" smtClean="0">
                <a:solidFill>
                  <a:schemeClr val="bg1">
                    <a:lumMod val="75000"/>
                  </a:schemeClr>
                </a:solidFill>
                <a:latin typeface="Baskerville Old Face" pitchFamily="18" charset="0"/>
              </a:rPr>
              <a:t>Lunar Valve released an EP on February 16</a:t>
            </a:r>
            <a:r>
              <a:rPr lang="en-US" sz="2000" baseline="30000" dirty="0" smtClean="0">
                <a:solidFill>
                  <a:schemeClr val="bg1">
                    <a:lumMod val="75000"/>
                  </a:schemeClr>
                </a:solidFill>
                <a:latin typeface="Baskerville Old Face" pitchFamily="18" charset="0"/>
              </a:rPr>
              <a:t>th</a:t>
            </a:r>
            <a:r>
              <a:rPr lang="en-US" sz="2000" dirty="0" smtClean="0">
                <a:solidFill>
                  <a:schemeClr val="bg1">
                    <a:lumMod val="75000"/>
                  </a:schemeClr>
                </a:solidFill>
                <a:latin typeface="Baskerville Old Face" pitchFamily="18" charset="0"/>
              </a:rPr>
              <a:t>, 2011, consisting of three songs.</a:t>
            </a:r>
            <a:endParaRPr lang="en-US" sz="2000" dirty="0">
              <a:solidFill>
                <a:schemeClr val="bg1">
                  <a:lumMod val="75000"/>
                </a:schemeClr>
              </a:solidFill>
              <a:latin typeface="Baskerville Old Face" pitchFamily="18" charset="0"/>
            </a:endParaRPr>
          </a:p>
        </p:txBody>
      </p:sp>
      <p:cxnSp>
        <p:nvCxnSpPr>
          <p:cNvPr id="8" name="Straight Connector 7"/>
          <p:cNvCxnSpPr/>
          <p:nvPr/>
        </p:nvCxnSpPr>
        <p:spPr>
          <a:xfrm>
            <a:off x="1219200" y="16002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Action Button: Forward or Next 8">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993757"/>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099"/>
                                        </p:tgtEl>
                                        <p:attrNameLst>
                                          <p:attrName>style.visibility</p:attrName>
                                        </p:attrNameLst>
                                      </p:cBhvr>
                                      <p:to>
                                        <p:strVal val="visible"/>
                                      </p:to>
                                    </p:set>
                                    <p:animEffect transition="in" filter="fade">
                                      <p:cBhvr>
                                        <p:cTn id="13" dur="1000"/>
                                        <p:tgtEl>
                                          <p:spTgt spid="4099"/>
                                        </p:tgtEl>
                                      </p:cBhvr>
                                    </p:animEffect>
                                    <p:anim calcmode="lin" valueType="num">
                                      <p:cBhvr>
                                        <p:cTn id="14" dur="1000" fill="hold"/>
                                        <p:tgtEl>
                                          <p:spTgt spid="4099"/>
                                        </p:tgtEl>
                                        <p:attrNameLst>
                                          <p:attrName>ppt_x</p:attrName>
                                        </p:attrNameLst>
                                      </p:cBhvr>
                                      <p:tavLst>
                                        <p:tav tm="0">
                                          <p:val>
                                            <p:strVal val="#ppt_x"/>
                                          </p:val>
                                        </p:tav>
                                        <p:tav tm="100000">
                                          <p:val>
                                            <p:strVal val="#ppt_x"/>
                                          </p:val>
                                        </p:tav>
                                      </p:tavLst>
                                    </p:anim>
                                    <p:anim calcmode="lin" valueType="num">
                                      <p:cBhvr>
                                        <p:cTn id="15" dur="1000" fill="hold"/>
                                        <p:tgtEl>
                                          <p:spTgt spid="409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
            <a:ext cx="8229600" cy="1143000"/>
          </a:xfrm>
        </p:spPr>
        <p:txBody>
          <a:bodyPr>
            <a:noAutofit/>
          </a:bodyPr>
          <a:lstStyle/>
          <a:p>
            <a:r>
              <a:rPr lang="en-US" sz="54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Who is Siobhan Magnus?</a:t>
            </a:r>
            <a:endParaRPr lang="en-US" sz="54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228600" y="1295400"/>
            <a:ext cx="8763000" cy="4525963"/>
          </a:xfrm>
        </p:spPr>
        <p:txBody>
          <a:bodyPr>
            <a:normAutofit/>
          </a:bodyPr>
          <a:lstStyle/>
          <a:p>
            <a:pPr marL="0" indent="0" algn="ctr">
              <a:buNone/>
            </a:pPr>
            <a:r>
              <a:rPr lang="en-US" dirty="0" smtClean="0">
                <a:solidFill>
                  <a:schemeClr val="bg1">
                    <a:lumMod val="75000"/>
                  </a:schemeClr>
                </a:solidFill>
                <a:latin typeface="Baskerville Old Face" pitchFamily="18" charset="0"/>
              </a:rPr>
              <a:t>Siobhan Evelyn Magnus is the lead singer of Lunar Valve, although she is a very talented piano player and solo artist on the side. She is 21, and was born on March 15</a:t>
            </a:r>
            <a:r>
              <a:rPr lang="en-US" baseline="30000" dirty="0" smtClean="0">
                <a:solidFill>
                  <a:schemeClr val="bg1">
                    <a:lumMod val="75000"/>
                  </a:schemeClr>
                </a:solidFill>
                <a:latin typeface="Baskerville Old Face" pitchFamily="18" charset="0"/>
              </a:rPr>
              <a:t>th</a:t>
            </a:r>
            <a:r>
              <a:rPr lang="en-US" dirty="0" smtClean="0">
                <a:solidFill>
                  <a:schemeClr val="bg1">
                    <a:lumMod val="75000"/>
                  </a:schemeClr>
                </a:solidFill>
                <a:latin typeface="Baskerville Old Face" pitchFamily="18" charset="0"/>
              </a:rPr>
              <a:t>, 1990. Siobhan currently lives with her family in Barnstable, Massachusetts. She has an older sister, Emily, two older brothers, Joe and Matt, and two younger sisters, Caeli and Azora. Siobhan was very active in performing arts while growing up and has a fondness for monsters of any kind.</a:t>
            </a:r>
            <a:endParaRPr lang="en-US" dirty="0">
              <a:solidFill>
                <a:schemeClr val="bg1">
                  <a:lumMod val="75000"/>
                </a:schemeClr>
              </a:solidFill>
              <a:latin typeface="Baskerville Old Face" pitchFamily="18" charset="0"/>
            </a:endParaRPr>
          </a:p>
        </p:txBody>
      </p:sp>
      <p:cxnSp>
        <p:nvCxnSpPr>
          <p:cNvPr id="4" name="Straight Connector 3"/>
          <p:cNvCxnSpPr/>
          <p:nvPr/>
        </p:nvCxnSpPr>
        <p:spPr>
          <a:xfrm>
            <a:off x="1219200" y="10668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23" name="Picture 3" descr="C:\Documents and Settings\allegrajacobs\Local Settings\Temporary Internet Files\Content.IE5\WJC3HPZB\MC90004833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5791200"/>
            <a:ext cx="731520" cy="907999"/>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5196147"/>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7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My Top Ten Songs by Siobhan Magnus</a:t>
            </a:r>
            <a:endParaRPr lang="en-US" sz="54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381000" y="1676400"/>
            <a:ext cx="5181600" cy="5029200"/>
          </a:xfrm>
        </p:spPr>
        <p:txBody>
          <a:bodyPr>
            <a:noAutofit/>
          </a:bodyPr>
          <a:lstStyle/>
          <a:p>
            <a:pPr marL="0" indent="0">
              <a:buNone/>
            </a:pPr>
            <a:r>
              <a:rPr lang="en-US" sz="3000" b="1" dirty="0" smtClean="0">
                <a:solidFill>
                  <a:schemeClr val="bg1">
                    <a:lumMod val="75000"/>
                  </a:schemeClr>
                </a:solidFill>
                <a:latin typeface="Baskerville Old Face" pitchFamily="18" charset="0"/>
              </a:rPr>
              <a:t>10) Any Man of Mine</a:t>
            </a:r>
          </a:p>
          <a:p>
            <a:pPr marL="0" indent="0">
              <a:buNone/>
            </a:pPr>
            <a:r>
              <a:rPr lang="en-US" sz="3000" b="1" dirty="0" smtClean="0">
                <a:solidFill>
                  <a:schemeClr val="bg1">
                    <a:lumMod val="75000"/>
                  </a:schemeClr>
                </a:solidFill>
                <a:latin typeface="Baskerville Old Face" pitchFamily="18" charset="0"/>
              </a:rPr>
              <a:t>9) When You Believe</a:t>
            </a:r>
          </a:p>
          <a:p>
            <a:pPr marL="0" indent="0">
              <a:buNone/>
            </a:pPr>
            <a:r>
              <a:rPr lang="en-US" sz="3000" b="1" dirty="0" smtClean="0">
                <a:solidFill>
                  <a:schemeClr val="bg1">
                    <a:lumMod val="75000"/>
                  </a:schemeClr>
                </a:solidFill>
                <a:latin typeface="Baskerville Old Face" pitchFamily="18" charset="0"/>
              </a:rPr>
              <a:t>8) Through the Fire</a:t>
            </a:r>
          </a:p>
          <a:p>
            <a:pPr marL="0" indent="0">
              <a:buNone/>
            </a:pPr>
            <a:r>
              <a:rPr lang="en-US" sz="3000" b="1" dirty="0" smtClean="0">
                <a:solidFill>
                  <a:schemeClr val="bg1">
                    <a:lumMod val="75000"/>
                  </a:schemeClr>
                </a:solidFill>
                <a:latin typeface="Baskerville Old Face" pitchFamily="18" charset="0"/>
              </a:rPr>
              <a:t>7) Superstition</a:t>
            </a:r>
          </a:p>
          <a:p>
            <a:pPr marL="0" indent="0">
              <a:buNone/>
            </a:pPr>
            <a:r>
              <a:rPr lang="en-US" sz="3000" b="1" dirty="0" smtClean="0">
                <a:solidFill>
                  <a:schemeClr val="bg1">
                    <a:lumMod val="75000"/>
                  </a:schemeClr>
                </a:solidFill>
                <a:latin typeface="Baskerville Old Face" pitchFamily="18" charset="0"/>
              </a:rPr>
              <a:t>6) Suspicious Minds</a:t>
            </a:r>
          </a:p>
          <a:p>
            <a:pPr marL="0" indent="0">
              <a:buNone/>
            </a:pPr>
            <a:r>
              <a:rPr lang="en-US" sz="3000" b="1" dirty="0" smtClean="0">
                <a:solidFill>
                  <a:schemeClr val="bg1">
                    <a:lumMod val="75000"/>
                  </a:schemeClr>
                </a:solidFill>
                <a:latin typeface="Baskerville Old Face" pitchFamily="18" charset="0"/>
              </a:rPr>
              <a:t>5) Across the Universe</a:t>
            </a:r>
          </a:p>
          <a:p>
            <a:pPr marL="0" indent="0">
              <a:buNone/>
            </a:pPr>
            <a:r>
              <a:rPr lang="en-US" sz="3000" b="1" dirty="0" smtClean="0">
                <a:solidFill>
                  <a:schemeClr val="bg1">
                    <a:lumMod val="75000"/>
                  </a:schemeClr>
                </a:solidFill>
                <a:latin typeface="Baskerville Old Face" pitchFamily="18" charset="0"/>
              </a:rPr>
              <a:t>4) Beatrice Drea</a:t>
            </a:r>
            <a:r>
              <a:rPr lang="en-US" sz="3000" b="1" dirty="0">
                <a:solidFill>
                  <a:schemeClr val="bg1">
                    <a:lumMod val="75000"/>
                  </a:schemeClr>
                </a:solidFill>
                <a:latin typeface="Baskerville Old Face" pitchFamily="18" charset="0"/>
              </a:rPr>
              <a:t>m</a:t>
            </a:r>
            <a:endParaRPr lang="en-US" sz="3000" b="1" dirty="0" smtClean="0">
              <a:solidFill>
                <a:schemeClr val="bg1">
                  <a:lumMod val="75000"/>
                </a:schemeClr>
              </a:solidFill>
              <a:latin typeface="Baskerville Old Face" pitchFamily="18" charset="0"/>
            </a:endParaRPr>
          </a:p>
          <a:p>
            <a:pPr marL="0" indent="0">
              <a:buNone/>
            </a:pPr>
            <a:r>
              <a:rPr lang="en-US" sz="3000" b="1" dirty="0" smtClean="0">
                <a:solidFill>
                  <a:schemeClr val="bg1">
                    <a:lumMod val="75000"/>
                  </a:schemeClr>
                </a:solidFill>
                <a:latin typeface="Baskerville Old Face" pitchFamily="18" charset="0"/>
              </a:rPr>
              <a:t>3) Living for the City</a:t>
            </a:r>
          </a:p>
          <a:p>
            <a:pPr marL="0" indent="0">
              <a:buNone/>
            </a:pPr>
            <a:r>
              <a:rPr lang="en-US" sz="3000" b="1" dirty="0">
                <a:solidFill>
                  <a:schemeClr val="bg1">
                    <a:lumMod val="75000"/>
                  </a:schemeClr>
                </a:solidFill>
                <a:latin typeface="Baskerville Old Face" pitchFamily="18" charset="0"/>
              </a:rPr>
              <a:t>2</a:t>
            </a:r>
            <a:r>
              <a:rPr lang="en-US" sz="3000" b="1" dirty="0" smtClean="0">
                <a:solidFill>
                  <a:schemeClr val="bg1">
                    <a:lumMod val="75000"/>
                  </a:schemeClr>
                </a:solidFill>
                <a:latin typeface="Baskerville Old Face" pitchFamily="18" charset="0"/>
              </a:rPr>
              <a:t>) House of the Rising Sun</a:t>
            </a:r>
          </a:p>
        </p:txBody>
      </p:sp>
      <p:cxnSp>
        <p:nvCxnSpPr>
          <p:cNvPr id="4" name="Straight Connector 3"/>
          <p:cNvCxnSpPr/>
          <p:nvPr/>
        </p:nvCxnSpPr>
        <p:spPr>
          <a:xfrm>
            <a:off x="1219200" y="16764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147" name="Picture 3" descr="C:\Documents and Settings\allegrajacobs\Local Settings\Temporary Internet Files\Content.IE5\ZHY16LBR\MC9003314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3900" y="2514600"/>
            <a:ext cx="3733800" cy="2584460"/>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750063"/>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25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25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750"/>
                            </p:stCondLst>
                            <p:childTnLst>
                              <p:par>
                                <p:cTn id="23" presetID="42" presetClass="entr" presetSubtype="0" fill="hold" grpId="0" nodeType="afterEffect">
                                  <p:stCondLst>
                                    <p:cond delay="25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2" presetClass="entr" presetSubtype="0" fill="hold" grpId="0" nodeType="afterEffect">
                                  <p:stCondLst>
                                    <p:cond delay="25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6250"/>
                            </p:stCondLst>
                            <p:childTnLst>
                              <p:par>
                                <p:cTn id="35" presetID="42" presetClass="entr" presetSubtype="0" fill="hold" grpId="0" nodeType="afterEffect">
                                  <p:stCondLst>
                                    <p:cond delay="25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7500"/>
                            </p:stCondLst>
                            <p:childTnLst>
                              <p:par>
                                <p:cTn id="41" presetID="42" presetClass="entr" presetSubtype="0" fill="hold" grpId="0" nodeType="afterEffect">
                                  <p:stCondLst>
                                    <p:cond delay="25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8750"/>
                            </p:stCondLst>
                            <p:childTnLst>
                              <p:par>
                                <p:cTn id="47" presetID="42" presetClass="entr" presetSubtype="0" fill="hold" grpId="0" nodeType="afterEffect">
                                  <p:stCondLst>
                                    <p:cond delay="25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10000"/>
                            </p:stCondLst>
                            <p:childTnLst>
                              <p:par>
                                <p:cTn id="53" presetID="42" presetClass="entr" presetSubtype="0" fill="hold" grpId="0" nodeType="afterEffect">
                                  <p:stCondLst>
                                    <p:cond delay="25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noAutofit/>
          </a:bodyPr>
          <a:lstStyle/>
          <a:p>
            <a:r>
              <a:rPr lang="en-US"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My #1 favorite song by </a:t>
            </a:r>
            <a:r>
              <a:rPr lang="en-US" dirty="0" err="1"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Sio</a:t>
            </a:r>
            <a:r>
              <a:rPr lang="en-US"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 is...</a:t>
            </a:r>
            <a:endParaRPr lang="en-US"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5" name="TextBox 4"/>
          <p:cNvSpPr txBox="1"/>
          <p:nvPr/>
        </p:nvSpPr>
        <p:spPr>
          <a:xfrm>
            <a:off x="847725" y="1641396"/>
            <a:ext cx="7315200" cy="3108543"/>
          </a:xfrm>
          <a:prstGeom prst="rect">
            <a:avLst/>
          </a:prstGeom>
          <a:noFill/>
        </p:spPr>
        <p:txBody>
          <a:bodyPr wrap="square" rtlCol="0">
            <a:spAutoFit/>
          </a:bodyPr>
          <a:lstStyle/>
          <a:p>
            <a:pPr algn="ctr"/>
            <a:r>
              <a:rPr lang="en-US" sz="2800" dirty="0" smtClean="0">
                <a:solidFill>
                  <a:schemeClr val="bg1">
                    <a:lumMod val="75000"/>
                  </a:schemeClr>
                </a:solidFill>
                <a:latin typeface="Baskerville Old Face" pitchFamily="18" charset="0"/>
              </a:rPr>
              <a:t>Siobhan got one of her best responses from this Rolling Stones song during her run on American Idol. Her version of the classic was unique, but still true to the original. It was catchy and current, but stayed true to the original melody as well. She even sang it as her opening number on the American Idols Live! Tour the following summer.</a:t>
            </a:r>
          </a:p>
        </p:txBody>
      </p:sp>
      <p:sp>
        <p:nvSpPr>
          <p:cNvPr id="6" name="TextBox 5"/>
          <p:cNvSpPr txBox="1"/>
          <p:nvPr/>
        </p:nvSpPr>
        <p:spPr>
          <a:xfrm>
            <a:off x="838200" y="5562600"/>
            <a:ext cx="7391400" cy="1200329"/>
          </a:xfrm>
          <a:prstGeom prst="rect">
            <a:avLst/>
          </a:prstGeom>
          <a:noFill/>
        </p:spPr>
        <p:txBody>
          <a:bodyPr wrap="square" rtlCol="0">
            <a:spAutoFit/>
          </a:bodyPr>
          <a:lstStyle/>
          <a:p>
            <a:pPr algn="ctr"/>
            <a:r>
              <a:rPr lang="en-US" sz="2400" i="1" dirty="0" smtClean="0">
                <a:solidFill>
                  <a:schemeClr val="bg1">
                    <a:lumMod val="75000"/>
                  </a:schemeClr>
                </a:solidFill>
                <a:latin typeface="Bookman Old Style" pitchFamily="18" charset="0"/>
              </a:rPr>
              <a:t>“I see a red door and I want it painted black, no colors anymore I want them to turn black…”</a:t>
            </a:r>
          </a:p>
          <a:p>
            <a:pPr algn="ctr"/>
            <a:r>
              <a:rPr lang="en-US" sz="2400" i="1" dirty="0" smtClean="0">
                <a:solidFill>
                  <a:schemeClr val="bg1">
                    <a:lumMod val="75000"/>
                  </a:schemeClr>
                </a:solidFill>
                <a:latin typeface="Bookman Old Style" pitchFamily="18" charset="0"/>
              </a:rPr>
              <a:t>“I look inside myself and see my heart is black.”</a:t>
            </a:r>
          </a:p>
        </p:txBody>
      </p:sp>
      <p:sp>
        <p:nvSpPr>
          <p:cNvPr id="3" name="Rectangle 2"/>
          <p:cNvSpPr/>
          <p:nvPr/>
        </p:nvSpPr>
        <p:spPr>
          <a:xfrm>
            <a:off x="2160654" y="609600"/>
            <a:ext cx="4746492" cy="1107996"/>
          </a:xfrm>
          <a:prstGeom prst="rect">
            <a:avLst/>
          </a:prstGeom>
          <a:noFill/>
        </p:spPr>
        <p:txBody>
          <a:bodyPr wrap="none" lIns="91440" tIns="45720" rIns="91440" bIns="45720">
            <a:spAutoFit/>
          </a:bodyPr>
          <a:lstStyle/>
          <a:p>
            <a:pPr algn="ctr"/>
            <a:r>
              <a:rPr lang="en-US" sz="66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rPr>
              <a:t>Paint It Black</a:t>
            </a:r>
            <a:endParaRPr lang="en-US" sz="66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endParaRPr>
          </a:p>
        </p:txBody>
      </p:sp>
      <p:pic>
        <p:nvPicPr>
          <p:cNvPr id="1026" name="Picture 2" descr="C:\Documents and Settings\allegrajacobs\Local Settings\Temporary Internet Files\Content.IE5\ZHY16LBR\MC90032931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310276">
            <a:off x="3869670" y="4606437"/>
            <a:ext cx="1611092" cy="1097682"/>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 action="ppaction://hlinkshowjump?jump=firstslide" highlightClick="1"/>
          </p:cNvPr>
          <p:cNvSpPr/>
          <p:nvPr/>
        </p:nvSpPr>
        <p:spPr>
          <a:xfrm>
            <a:off x="8143875" y="5924729"/>
            <a:ext cx="838200" cy="838200"/>
          </a:xfrm>
          <a:prstGeom prst="actionButtonHo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4610237"/>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2" presetClass="entr" presetSubtype="0" fill="hold" grpId="0"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nodeType="afterEffect">
                                  <p:stCondLst>
                                    <p:cond delay="25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1000"/>
                                        <p:tgtEl>
                                          <p:spTgt spid="1026"/>
                                        </p:tgtEl>
                                      </p:cBhvr>
                                    </p:animEffect>
                                    <p:anim calcmode="lin" valueType="num">
                                      <p:cBhvr>
                                        <p:cTn id="32" dur="1000" fill="hold"/>
                                        <p:tgtEl>
                                          <p:spTgt spid="1026"/>
                                        </p:tgtEl>
                                        <p:attrNameLst>
                                          <p:attrName>ppt_x</p:attrName>
                                        </p:attrNameLst>
                                      </p:cBhvr>
                                      <p:tavLst>
                                        <p:tav tm="0">
                                          <p:val>
                                            <p:strVal val="#ppt_x"/>
                                          </p:val>
                                        </p:tav>
                                        <p:tav tm="100000">
                                          <p:val>
                                            <p:strVal val="#ppt_x"/>
                                          </p:val>
                                        </p:tav>
                                      </p:tavLst>
                                    </p:anim>
                                    <p:anim calcmode="lin" valueType="num">
                                      <p:cBhvr>
                                        <p:cTn id="3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490</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Come backstage for a brief history of how it all began for Siobhan.</vt:lpstr>
      <vt:lpstr>Meet Siobhan</vt:lpstr>
      <vt:lpstr>Beatrice Dream and Where Demons Lie</vt:lpstr>
      <vt:lpstr>Who is Siobhan Magnus?</vt:lpstr>
      <vt:lpstr>My Top Ten Songs by Siobhan Magnus</vt:lpstr>
      <vt:lpstr>My #1 favorite song by Sio is...</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11</cp:revision>
  <dcterms:created xsi:type="dcterms:W3CDTF">2011-06-01T12:52:39Z</dcterms:created>
  <dcterms:modified xsi:type="dcterms:W3CDTF">2011-06-03T12:52:51Z</dcterms:modified>
</cp:coreProperties>
</file>