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99" autoAdjust="0"/>
    <p:restoredTop sz="94660"/>
  </p:normalViewPr>
  <p:slideViewPr>
    <p:cSldViewPr>
      <p:cViewPr>
        <p:scale>
          <a:sx n="100" d="100"/>
          <a:sy n="100" d="100"/>
        </p:scale>
        <p:origin x="-294"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7D5994C-D619-4CFE-B803-D22D1AE4CA21}" type="datetimeFigureOut">
              <a:rPr lang="en-US" smtClean="0"/>
              <a:t>6/8/2011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0128B7B-C906-4395-8B76-43BC1B58DC68}" type="slidenum">
              <a:rPr lang="en-US" smtClean="0"/>
              <a:t>‹#›</a:t>
            </a:fld>
            <a:endParaRPr lang="en-US"/>
          </a:p>
        </p:txBody>
      </p:sp>
    </p:spTree>
    <p:extLst>
      <p:ext uri="{BB962C8B-B14F-4D97-AF65-F5344CB8AC3E}">
        <p14:creationId xmlns:p14="http://schemas.microsoft.com/office/powerpoint/2010/main" val="16346323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0128B7B-C906-4395-8B76-43BC1B58DC68}" type="slidenum">
              <a:rPr lang="en-US" smtClean="0"/>
              <a:t>3</a:t>
            </a:fld>
            <a:endParaRPr lang="en-US"/>
          </a:p>
        </p:txBody>
      </p:sp>
    </p:spTree>
    <p:extLst>
      <p:ext uri="{BB962C8B-B14F-4D97-AF65-F5344CB8AC3E}">
        <p14:creationId xmlns:p14="http://schemas.microsoft.com/office/powerpoint/2010/main" val="3767382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9501C68-33E1-4F33-9963-39F4551A36E2}" type="datetimeFigureOut">
              <a:rPr lang="en-US" smtClean="0"/>
              <a:t>6/8/2011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AB3542-4F2F-4EA9-8CB4-2E5BE1D5999B}" type="slidenum">
              <a:rPr lang="en-US" smtClean="0"/>
              <a:t>‹#›</a:t>
            </a:fld>
            <a:endParaRPr lang="en-US"/>
          </a:p>
        </p:txBody>
      </p:sp>
    </p:spTree>
    <p:extLst>
      <p:ext uri="{BB962C8B-B14F-4D97-AF65-F5344CB8AC3E}">
        <p14:creationId xmlns:p14="http://schemas.microsoft.com/office/powerpoint/2010/main" val="1172077047"/>
      </p:ext>
    </p:extLst>
  </p:cSld>
  <p:clrMapOvr>
    <a:masterClrMapping/>
  </p:clrMapOvr>
  <p:transition spd="slow">
    <p:diamon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9501C68-33E1-4F33-9963-39F4551A36E2}" type="datetimeFigureOut">
              <a:rPr lang="en-US" smtClean="0"/>
              <a:t>6/8/2011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AB3542-4F2F-4EA9-8CB4-2E5BE1D5999B}" type="slidenum">
              <a:rPr lang="en-US" smtClean="0"/>
              <a:t>‹#›</a:t>
            </a:fld>
            <a:endParaRPr lang="en-US"/>
          </a:p>
        </p:txBody>
      </p:sp>
    </p:spTree>
    <p:extLst>
      <p:ext uri="{BB962C8B-B14F-4D97-AF65-F5344CB8AC3E}">
        <p14:creationId xmlns:p14="http://schemas.microsoft.com/office/powerpoint/2010/main" val="3484468719"/>
      </p:ext>
    </p:extLst>
  </p:cSld>
  <p:clrMapOvr>
    <a:masterClrMapping/>
  </p:clrMapOvr>
  <p:transition spd="slow">
    <p:diamon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9501C68-33E1-4F33-9963-39F4551A36E2}" type="datetimeFigureOut">
              <a:rPr lang="en-US" smtClean="0"/>
              <a:t>6/8/2011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AB3542-4F2F-4EA9-8CB4-2E5BE1D5999B}" type="slidenum">
              <a:rPr lang="en-US" smtClean="0"/>
              <a:t>‹#›</a:t>
            </a:fld>
            <a:endParaRPr lang="en-US"/>
          </a:p>
        </p:txBody>
      </p:sp>
    </p:spTree>
    <p:extLst>
      <p:ext uri="{BB962C8B-B14F-4D97-AF65-F5344CB8AC3E}">
        <p14:creationId xmlns:p14="http://schemas.microsoft.com/office/powerpoint/2010/main" val="4158291425"/>
      </p:ext>
    </p:extLst>
  </p:cSld>
  <p:clrMapOvr>
    <a:masterClrMapping/>
  </p:clrMapOvr>
  <p:transition spd="slow">
    <p:diamon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9501C68-33E1-4F33-9963-39F4551A36E2}" type="datetimeFigureOut">
              <a:rPr lang="en-US" smtClean="0"/>
              <a:t>6/8/2011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AB3542-4F2F-4EA9-8CB4-2E5BE1D5999B}" type="slidenum">
              <a:rPr lang="en-US" smtClean="0"/>
              <a:t>‹#›</a:t>
            </a:fld>
            <a:endParaRPr lang="en-US"/>
          </a:p>
        </p:txBody>
      </p:sp>
    </p:spTree>
    <p:extLst>
      <p:ext uri="{BB962C8B-B14F-4D97-AF65-F5344CB8AC3E}">
        <p14:creationId xmlns:p14="http://schemas.microsoft.com/office/powerpoint/2010/main" val="1081542731"/>
      </p:ext>
    </p:extLst>
  </p:cSld>
  <p:clrMapOvr>
    <a:masterClrMapping/>
  </p:clrMapOvr>
  <p:transition spd="slow">
    <p:diamon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9501C68-33E1-4F33-9963-39F4551A36E2}" type="datetimeFigureOut">
              <a:rPr lang="en-US" smtClean="0"/>
              <a:t>6/8/2011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AB3542-4F2F-4EA9-8CB4-2E5BE1D5999B}" type="slidenum">
              <a:rPr lang="en-US" smtClean="0"/>
              <a:t>‹#›</a:t>
            </a:fld>
            <a:endParaRPr lang="en-US"/>
          </a:p>
        </p:txBody>
      </p:sp>
    </p:spTree>
    <p:extLst>
      <p:ext uri="{BB962C8B-B14F-4D97-AF65-F5344CB8AC3E}">
        <p14:creationId xmlns:p14="http://schemas.microsoft.com/office/powerpoint/2010/main" val="1160264455"/>
      </p:ext>
    </p:extLst>
  </p:cSld>
  <p:clrMapOvr>
    <a:masterClrMapping/>
  </p:clrMapOvr>
  <p:transition spd="slow">
    <p:diamon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9501C68-33E1-4F33-9963-39F4551A36E2}" type="datetimeFigureOut">
              <a:rPr lang="en-US" smtClean="0"/>
              <a:t>6/8/2011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6AB3542-4F2F-4EA9-8CB4-2E5BE1D5999B}" type="slidenum">
              <a:rPr lang="en-US" smtClean="0"/>
              <a:t>‹#›</a:t>
            </a:fld>
            <a:endParaRPr lang="en-US"/>
          </a:p>
        </p:txBody>
      </p:sp>
    </p:spTree>
    <p:extLst>
      <p:ext uri="{BB962C8B-B14F-4D97-AF65-F5344CB8AC3E}">
        <p14:creationId xmlns:p14="http://schemas.microsoft.com/office/powerpoint/2010/main" val="3021869646"/>
      </p:ext>
    </p:extLst>
  </p:cSld>
  <p:clrMapOvr>
    <a:masterClrMapping/>
  </p:clrMapOvr>
  <p:transition spd="slow">
    <p:diamon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9501C68-33E1-4F33-9963-39F4551A36E2}" type="datetimeFigureOut">
              <a:rPr lang="en-US" smtClean="0"/>
              <a:t>6/8/2011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6AB3542-4F2F-4EA9-8CB4-2E5BE1D5999B}" type="slidenum">
              <a:rPr lang="en-US" smtClean="0"/>
              <a:t>‹#›</a:t>
            </a:fld>
            <a:endParaRPr lang="en-US"/>
          </a:p>
        </p:txBody>
      </p:sp>
    </p:spTree>
    <p:extLst>
      <p:ext uri="{BB962C8B-B14F-4D97-AF65-F5344CB8AC3E}">
        <p14:creationId xmlns:p14="http://schemas.microsoft.com/office/powerpoint/2010/main" val="2500130451"/>
      </p:ext>
    </p:extLst>
  </p:cSld>
  <p:clrMapOvr>
    <a:masterClrMapping/>
  </p:clrMapOvr>
  <p:transition spd="slow">
    <p:diamon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9501C68-33E1-4F33-9963-39F4551A36E2}" type="datetimeFigureOut">
              <a:rPr lang="en-US" smtClean="0"/>
              <a:t>6/8/2011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6AB3542-4F2F-4EA9-8CB4-2E5BE1D5999B}" type="slidenum">
              <a:rPr lang="en-US" smtClean="0"/>
              <a:t>‹#›</a:t>
            </a:fld>
            <a:endParaRPr lang="en-US"/>
          </a:p>
        </p:txBody>
      </p:sp>
    </p:spTree>
    <p:extLst>
      <p:ext uri="{BB962C8B-B14F-4D97-AF65-F5344CB8AC3E}">
        <p14:creationId xmlns:p14="http://schemas.microsoft.com/office/powerpoint/2010/main" val="2800861607"/>
      </p:ext>
    </p:extLst>
  </p:cSld>
  <p:clrMapOvr>
    <a:masterClrMapping/>
  </p:clrMapOvr>
  <p:transition spd="slow">
    <p:diamon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9501C68-33E1-4F33-9963-39F4551A36E2}" type="datetimeFigureOut">
              <a:rPr lang="en-US" smtClean="0"/>
              <a:t>6/8/2011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6AB3542-4F2F-4EA9-8CB4-2E5BE1D5999B}" type="slidenum">
              <a:rPr lang="en-US" smtClean="0"/>
              <a:t>‹#›</a:t>
            </a:fld>
            <a:endParaRPr lang="en-US"/>
          </a:p>
        </p:txBody>
      </p:sp>
    </p:spTree>
    <p:extLst>
      <p:ext uri="{BB962C8B-B14F-4D97-AF65-F5344CB8AC3E}">
        <p14:creationId xmlns:p14="http://schemas.microsoft.com/office/powerpoint/2010/main" val="2119012152"/>
      </p:ext>
    </p:extLst>
  </p:cSld>
  <p:clrMapOvr>
    <a:masterClrMapping/>
  </p:clrMapOvr>
  <p:transition spd="slow">
    <p:diamon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9501C68-33E1-4F33-9963-39F4551A36E2}" type="datetimeFigureOut">
              <a:rPr lang="en-US" smtClean="0"/>
              <a:t>6/8/2011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6AB3542-4F2F-4EA9-8CB4-2E5BE1D5999B}" type="slidenum">
              <a:rPr lang="en-US" smtClean="0"/>
              <a:t>‹#›</a:t>
            </a:fld>
            <a:endParaRPr lang="en-US"/>
          </a:p>
        </p:txBody>
      </p:sp>
    </p:spTree>
    <p:extLst>
      <p:ext uri="{BB962C8B-B14F-4D97-AF65-F5344CB8AC3E}">
        <p14:creationId xmlns:p14="http://schemas.microsoft.com/office/powerpoint/2010/main" val="2093492316"/>
      </p:ext>
    </p:extLst>
  </p:cSld>
  <p:clrMapOvr>
    <a:masterClrMapping/>
  </p:clrMapOvr>
  <p:transition spd="slow">
    <p:diamon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9501C68-33E1-4F33-9963-39F4551A36E2}" type="datetimeFigureOut">
              <a:rPr lang="en-US" smtClean="0"/>
              <a:t>6/8/2011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6AB3542-4F2F-4EA9-8CB4-2E5BE1D5999B}" type="slidenum">
              <a:rPr lang="en-US" smtClean="0"/>
              <a:t>‹#›</a:t>
            </a:fld>
            <a:endParaRPr lang="en-US"/>
          </a:p>
        </p:txBody>
      </p:sp>
    </p:spTree>
    <p:extLst>
      <p:ext uri="{BB962C8B-B14F-4D97-AF65-F5344CB8AC3E}">
        <p14:creationId xmlns:p14="http://schemas.microsoft.com/office/powerpoint/2010/main" val="632436341"/>
      </p:ext>
    </p:extLst>
  </p:cSld>
  <p:clrMapOvr>
    <a:masterClrMapping/>
  </p:clrMapOvr>
  <p:transition spd="slow">
    <p:diamon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67000"/>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9501C68-33E1-4F33-9963-39F4551A36E2}" type="datetimeFigureOut">
              <a:rPr lang="en-US" smtClean="0"/>
              <a:t>6/8/2011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6AB3542-4F2F-4EA9-8CB4-2E5BE1D5999B}" type="slidenum">
              <a:rPr lang="en-US" smtClean="0"/>
              <a:t>‹#›</a:t>
            </a:fld>
            <a:endParaRPr lang="en-US"/>
          </a:p>
        </p:txBody>
      </p:sp>
    </p:spTree>
    <p:extLst>
      <p:ext uri="{BB962C8B-B14F-4D97-AF65-F5344CB8AC3E}">
        <p14:creationId xmlns:p14="http://schemas.microsoft.com/office/powerpoint/2010/main" val="11982578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p:diamond/>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xml"/><Relationship Id="rId1" Type="http://schemas.openxmlformats.org/officeDocument/2006/relationships/video" Target="http://www.youtube.com/v/8U-B8kkjDqk?version=3&amp;hl=en_US"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wmf"/><Relationship Id="rId7" Type="http://schemas.openxmlformats.org/officeDocument/2006/relationships/slide" Target="slide2.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jpe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slide" Target="slide2.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slide" Target="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slideLayout" Target="../slideLayouts/slideLayout2.xml"/><Relationship Id="rId1" Type="http://schemas.openxmlformats.org/officeDocument/2006/relationships/video" Target="http://www.youtube.com/v/2uFlzTvUnjE?version=3&amp;hl=en_US" TargetMode="External"/><Relationship Id="rId5" Type="http://schemas.openxmlformats.org/officeDocument/2006/relationships/image" Target="../media/image2.png"/><Relationship Id="rId4" Type="http://schemas.openxmlformats.org/officeDocument/2006/relationships/image" Target="../media/image4.wmf"/></Relationships>
</file>

<file path=ppt/slides/_rels/slide7.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4.wmf"/><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slide" Target="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video" Target="http://www.youtube.com/v/sgr1tAetgss?version=3&amp;hl=en_US"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81000" y="152400"/>
            <a:ext cx="8305800" cy="830997"/>
          </a:xfrm>
          <a:prstGeom prst="rect">
            <a:avLst/>
          </a:prstGeom>
          <a:noFill/>
        </p:spPr>
        <p:txBody>
          <a:bodyPr wrap="square" rtlCol="0">
            <a:spAutoFit/>
          </a:bodyPr>
          <a:lstStyle/>
          <a:p>
            <a:r>
              <a:rPr lang="en-US" sz="4800" u="sng" dirty="0" smtClean="0">
                <a:latin typeface="Arnprior" pitchFamily="2" charset="0"/>
              </a:rPr>
              <a:t>A Night at the Oscars</a:t>
            </a:r>
            <a:endParaRPr lang="en-US" sz="4800" u="sng" dirty="0">
              <a:latin typeface="Arnprior" pitchFamily="2" charset="0"/>
            </a:endParaRPr>
          </a:p>
        </p:txBody>
      </p:sp>
      <p:sp>
        <p:nvSpPr>
          <p:cNvPr id="5" name="TextBox 4"/>
          <p:cNvSpPr txBox="1"/>
          <p:nvPr/>
        </p:nvSpPr>
        <p:spPr>
          <a:xfrm>
            <a:off x="228600" y="863977"/>
            <a:ext cx="8610600" cy="1631216"/>
          </a:xfrm>
          <a:prstGeom prst="rect">
            <a:avLst/>
          </a:prstGeom>
          <a:noFill/>
        </p:spPr>
        <p:txBody>
          <a:bodyPr wrap="square" rtlCol="0">
            <a:spAutoFit/>
          </a:bodyPr>
          <a:lstStyle/>
          <a:p>
            <a:pPr algn="ctr"/>
            <a:r>
              <a:rPr lang="en-US" sz="2400" dirty="0" smtClean="0">
                <a:latin typeface="Bookman Old Style" pitchFamily="18" charset="0"/>
              </a:rPr>
              <a:t>The Oscars, awarded annually by the Academy of Motion Picture Arts and Sciences, showcase the best in movies, honoring films released in the previous year. This year’s nominee is </a:t>
            </a:r>
            <a:r>
              <a:rPr lang="en-US" sz="2800" i="1" u="sng" dirty="0" smtClean="0">
                <a:effectLst>
                  <a:outerShdw blurRad="38100" dist="38100" dir="2700000" algn="tl">
                    <a:srgbClr val="000000">
                      <a:alpha val="43137"/>
                    </a:srgbClr>
                  </a:outerShdw>
                </a:effectLst>
                <a:latin typeface="Bookman Old Style" pitchFamily="18" charset="0"/>
              </a:rPr>
              <a:t>Titanic</a:t>
            </a:r>
            <a:r>
              <a:rPr lang="en-US" sz="2800" i="1" dirty="0" smtClean="0">
                <a:latin typeface="Bookman Old Style" pitchFamily="18" charset="0"/>
              </a:rPr>
              <a:t>.</a:t>
            </a:r>
            <a:endParaRPr lang="en-US" sz="2800" dirty="0">
              <a:latin typeface="Bookman Old Style" pitchFamily="18" charset="0"/>
            </a:endParaRPr>
          </a:p>
        </p:txBody>
      </p:sp>
      <p:sp>
        <p:nvSpPr>
          <p:cNvPr id="6" name="TextBox 5"/>
          <p:cNvSpPr txBox="1"/>
          <p:nvPr/>
        </p:nvSpPr>
        <p:spPr>
          <a:xfrm>
            <a:off x="15240" y="5934670"/>
            <a:ext cx="6324600" cy="923330"/>
          </a:xfrm>
          <a:prstGeom prst="rect">
            <a:avLst/>
          </a:prstGeom>
          <a:noFill/>
        </p:spPr>
        <p:txBody>
          <a:bodyPr wrap="square" rtlCol="0">
            <a:spAutoFit/>
          </a:bodyPr>
          <a:lstStyle/>
          <a:p>
            <a:r>
              <a:rPr lang="en-US" dirty="0" smtClean="0">
                <a:latin typeface="Bookman Old Style" pitchFamily="18" charset="0"/>
              </a:rPr>
              <a:t>Presented by:</a:t>
            </a:r>
            <a:r>
              <a:rPr lang="en-US" i="1" dirty="0" smtClean="0">
                <a:latin typeface="Bookman Old Style" pitchFamily="18" charset="0"/>
              </a:rPr>
              <a:t> Allegra Jacobs</a:t>
            </a:r>
          </a:p>
          <a:p>
            <a:r>
              <a:rPr lang="en-US" i="1" dirty="0" smtClean="0">
                <a:latin typeface="Bookman Old Style" pitchFamily="18" charset="0"/>
              </a:rPr>
              <a:t>Project #14: Nominate a Movie for an Academy Award</a:t>
            </a:r>
          </a:p>
          <a:p>
            <a:r>
              <a:rPr lang="en-US" i="1" dirty="0" smtClean="0">
                <a:latin typeface="Bookman Old Style" pitchFamily="18" charset="0"/>
              </a:rPr>
              <a:t>6/4/11</a:t>
            </a:r>
            <a:endParaRPr lang="en-US" i="1" dirty="0">
              <a:latin typeface="Bookman Old Style" pitchFamily="18" charset="0"/>
            </a:endParaRPr>
          </a:p>
        </p:txBody>
      </p:sp>
      <p:sp>
        <p:nvSpPr>
          <p:cNvPr id="7" name="Action Button: Forward or Next 6">
            <a:hlinkClick r:id="" action="ppaction://hlinkshowjump?jump=nextslide" highlightClick="1"/>
          </p:cNvPr>
          <p:cNvSpPr/>
          <p:nvPr/>
        </p:nvSpPr>
        <p:spPr>
          <a:xfrm>
            <a:off x="8153400" y="6019800"/>
            <a:ext cx="838200" cy="762000"/>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pic>
        <p:nvPicPr>
          <p:cNvPr id="2" name="8U-B8kkjDqk?version=3&amp;hl=en_US"/>
          <p:cNvPicPr>
            <a:picLocks noRot="1" noChangeAspect="1"/>
          </p:cNvPicPr>
          <p:nvPr>
            <a:videoFile r:link="rId1"/>
          </p:nvPr>
        </p:nvPicPr>
        <p:blipFill>
          <a:blip r:embed="rId3"/>
          <a:stretch>
            <a:fillRect/>
          </a:stretch>
        </p:blipFill>
        <p:spPr>
          <a:xfrm>
            <a:off x="2238058" y="2490907"/>
            <a:ext cx="4591684" cy="3443763"/>
          </a:xfrm>
          <a:prstGeom prst="rect">
            <a:avLst/>
          </a:prstGeom>
        </p:spPr>
      </p:pic>
    </p:spTree>
    <p:extLst>
      <p:ext uri="{BB962C8B-B14F-4D97-AF65-F5344CB8AC3E}">
        <p14:creationId xmlns:p14="http://schemas.microsoft.com/office/powerpoint/2010/main" val="364025671"/>
      </p:ext>
    </p:extLst>
  </p:cSld>
  <p:clrMapOvr>
    <a:masterClrMapping/>
  </p:clrMapOvr>
  <p:transition spd="slow" advClick="0" advTm="180000">
    <p:diamon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76200"/>
            <a:ext cx="8229600" cy="1143000"/>
          </a:xfrm>
        </p:spPr>
        <p:txBody>
          <a:bodyPr>
            <a:noAutofit/>
          </a:bodyPr>
          <a:lstStyle/>
          <a:p>
            <a:r>
              <a:rPr lang="en-US" sz="6000" i="1" dirty="0" smtClean="0">
                <a:effectLst>
                  <a:outerShdw blurRad="38100" dist="38100" dir="2700000" algn="tl">
                    <a:srgbClr val="000000">
                      <a:alpha val="43137"/>
                    </a:srgbClr>
                  </a:outerShdw>
                </a:effectLst>
                <a:latin typeface="Arnprior" pitchFamily="2" charset="0"/>
              </a:rPr>
              <a:t>Titanic</a:t>
            </a:r>
            <a:endParaRPr lang="en-US" sz="6000" i="1" dirty="0">
              <a:effectLst>
                <a:outerShdw blurRad="38100" dist="38100" dir="2700000" algn="tl">
                  <a:srgbClr val="000000">
                    <a:alpha val="43137"/>
                  </a:srgbClr>
                </a:outerShdw>
              </a:effectLst>
              <a:latin typeface="Arnprior" pitchFamily="2" charset="0"/>
            </a:endParaRPr>
          </a:p>
        </p:txBody>
      </p:sp>
      <p:sp>
        <p:nvSpPr>
          <p:cNvPr id="3" name="Content Placeholder 2"/>
          <p:cNvSpPr>
            <a:spLocks noGrp="1"/>
          </p:cNvSpPr>
          <p:nvPr>
            <p:ph idx="1"/>
          </p:nvPr>
        </p:nvSpPr>
        <p:spPr>
          <a:xfrm>
            <a:off x="914400" y="914400"/>
            <a:ext cx="8839200" cy="762000"/>
          </a:xfrm>
        </p:spPr>
        <p:txBody>
          <a:bodyPr>
            <a:noAutofit/>
          </a:bodyPr>
          <a:lstStyle/>
          <a:p>
            <a:pPr marL="0" indent="0">
              <a:buNone/>
            </a:pPr>
            <a:r>
              <a:rPr lang="en-US" sz="6600" u="sng" dirty="0" smtClean="0">
                <a:effectLst>
                  <a:outerShdw blurRad="38100" dist="38100" dir="2700000" algn="tl">
                    <a:srgbClr val="000000">
                      <a:alpha val="43137"/>
                    </a:srgbClr>
                  </a:outerShdw>
                </a:effectLst>
                <a:latin typeface="Bookman Old Style" pitchFamily="18" charset="0"/>
              </a:rPr>
              <a:t>Table of Contents</a:t>
            </a:r>
            <a:endParaRPr lang="en-US" sz="6600" u="sng" dirty="0">
              <a:effectLst>
                <a:outerShdw blurRad="38100" dist="38100" dir="2700000" algn="tl">
                  <a:srgbClr val="000000">
                    <a:alpha val="43137"/>
                  </a:srgbClr>
                </a:outerShdw>
              </a:effectLst>
              <a:latin typeface="Bookman Old Style" pitchFamily="18" charset="0"/>
            </a:endParaRPr>
          </a:p>
        </p:txBody>
      </p:sp>
      <p:sp>
        <p:nvSpPr>
          <p:cNvPr id="4" name="TextBox 3"/>
          <p:cNvSpPr txBox="1"/>
          <p:nvPr/>
        </p:nvSpPr>
        <p:spPr>
          <a:xfrm>
            <a:off x="1066800" y="2253987"/>
            <a:ext cx="6477000" cy="3416320"/>
          </a:xfrm>
          <a:prstGeom prst="rect">
            <a:avLst/>
          </a:prstGeom>
          <a:noFill/>
        </p:spPr>
        <p:txBody>
          <a:bodyPr wrap="square" rtlCol="0">
            <a:spAutoFit/>
          </a:bodyPr>
          <a:lstStyle/>
          <a:p>
            <a:r>
              <a:rPr lang="en-US" sz="3600" dirty="0" smtClean="0">
                <a:latin typeface="Bookman Old Style" pitchFamily="18" charset="0"/>
              </a:rPr>
              <a:t>- Meet the Cast</a:t>
            </a:r>
          </a:p>
          <a:p>
            <a:r>
              <a:rPr lang="en-US" sz="3600" dirty="0" smtClean="0">
                <a:latin typeface="Bookman Old Style" pitchFamily="18" charset="0"/>
              </a:rPr>
              <a:t>- Meet My Favorite Actor</a:t>
            </a:r>
          </a:p>
          <a:p>
            <a:r>
              <a:rPr lang="en-US" sz="3600" dirty="0" smtClean="0">
                <a:latin typeface="Bookman Old Style" pitchFamily="18" charset="0"/>
              </a:rPr>
              <a:t>- Titanic Review</a:t>
            </a:r>
          </a:p>
          <a:p>
            <a:r>
              <a:rPr lang="en-US" sz="3600" dirty="0" smtClean="0">
                <a:latin typeface="Bookman Old Style" pitchFamily="18" charset="0"/>
              </a:rPr>
              <a:t>- A “Must See” Movie</a:t>
            </a:r>
          </a:p>
          <a:p>
            <a:r>
              <a:rPr lang="en-US" sz="3600" dirty="0" smtClean="0">
                <a:latin typeface="Bookman Old Style" pitchFamily="18" charset="0"/>
              </a:rPr>
              <a:t>- Also In The Running…</a:t>
            </a:r>
          </a:p>
          <a:p>
            <a:endParaRPr lang="en-US" sz="3600" dirty="0" smtClean="0">
              <a:latin typeface="Bookman Old Style" pitchFamily="18" charset="0"/>
            </a:endParaRPr>
          </a:p>
        </p:txBody>
      </p:sp>
      <p:sp>
        <p:nvSpPr>
          <p:cNvPr id="5" name="Action Button: Forward or Next 4">
            <a:hlinkClick r:id="" action="ppaction://hlinkshowjump?jump=nextslide" highlightClick="1"/>
          </p:cNvPr>
          <p:cNvSpPr/>
          <p:nvPr/>
        </p:nvSpPr>
        <p:spPr>
          <a:xfrm>
            <a:off x="8153400" y="6019800"/>
            <a:ext cx="838200" cy="762000"/>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6" name="TextBox 5"/>
          <p:cNvSpPr txBox="1"/>
          <p:nvPr/>
        </p:nvSpPr>
        <p:spPr>
          <a:xfrm>
            <a:off x="1600200" y="5485894"/>
            <a:ext cx="6096000" cy="1846659"/>
          </a:xfrm>
          <a:prstGeom prst="rect">
            <a:avLst/>
          </a:prstGeom>
          <a:noFill/>
        </p:spPr>
        <p:txBody>
          <a:bodyPr wrap="square" rtlCol="0">
            <a:spAutoFit/>
          </a:bodyPr>
          <a:lstStyle/>
          <a:p>
            <a:r>
              <a:rPr lang="en-US" sz="9600" dirty="0">
                <a:latin typeface="Bookman Old Style" pitchFamily="18" charset="0"/>
              </a:rPr>
              <a:t>THE END</a:t>
            </a:r>
          </a:p>
          <a:p>
            <a:endParaRPr lang="en-US" dirty="0"/>
          </a:p>
        </p:txBody>
      </p:sp>
      <p:pic>
        <p:nvPicPr>
          <p:cNvPr id="1026" name="Picture 2" descr="C:\Documents and Settings\allegrajacobs\Local Settings\Temporary Internet Files\Content.IE5\ZHY16LBR\MC900322609[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610350" y="3048000"/>
            <a:ext cx="2171700" cy="22856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38630433"/>
      </p:ext>
    </p:extLst>
  </p:cSld>
  <p:clrMapOvr>
    <a:masterClrMapping/>
  </p:clrMapOvr>
  <p:transition spd="slow" advClick="0" advTm="10000">
    <p:diamon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
            <a:ext cx="8229600" cy="1143000"/>
          </a:xfrm>
        </p:spPr>
        <p:txBody>
          <a:bodyPr>
            <a:noAutofit/>
          </a:bodyPr>
          <a:lstStyle/>
          <a:p>
            <a:r>
              <a:rPr lang="en-US" sz="5000" u="sng" dirty="0" smtClean="0">
                <a:effectLst>
                  <a:outerShdw blurRad="38100" dist="38100" dir="2700000" algn="tl">
                    <a:srgbClr val="000000">
                      <a:alpha val="43137"/>
                    </a:srgbClr>
                  </a:outerShdw>
                </a:effectLst>
                <a:latin typeface="Bookman Old Style" pitchFamily="18" charset="0"/>
              </a:rPr>
              <a:t>Meet the Cast of </a:t>
            </a:r>
            <a:r>
              <a:rPr lang="en-US" sz="5000" u="sng" dirty="0" smtClean="0">
                <a:effectLst>
                  <a:outerShdw blurRad="38100" dist="38100" dir="2700000" algn="tl">
                    <a:srgbClr val="000000">
                      <a:alpha val="43137"/>
                    </a:srgbClr>
                  </a:outerShdw>
                </a:effectLst>
                <a:latin typeface="Arnprior" pitchFamily="2" charset="0"/>
              </a:rPr>
              <a:t>Titanic</a:t>
            </a:r>
            <a:endParaRPr lang="en-US" sz="5000" u="sng" dirty="0">
              <a:effectLst>
                <a:outerShdw blurRad="38100" dist="38100" dir="2700000" algn="tl">
                  <a:srgbClr val="000000">
                    <a:alpha val="43137"/>
                  </a:srgbClr>
                </a:outerShdw>
              </a:effectLst>
              <a:latin typeface="Arnprior" pitchFamily="2" charset="0"/>
            </a:endParaRPr>
          </a:p>
        </p:txBody>
      </p:sp>
      <p:sp>
        <p:nvSpPr>
          <p:cNvPr id="3" name="Content Placeholder 2"/>
          <p:cNvSpPr>
            <a:spLocks noGrp="1"/>
          </p:cNvSpPr>
          <p:nvPr>
            <p:ph idx="1"/>
          </p:nvPr>
        </p:nvSpPr>
        <p:spPr>
          <a:xfrm>
            <a:off x="533400" y="1493837"/>
            <a:ext cx="8229600" cy="4525963"/>
          </a:xfrm>
        </p:spPr>
        <p:txBody>
          <a:bodyPr>
            <a:noAutofit/>
          </a:bodyPr>
          <a:lstStyle/>
          <a:p>
            <a:pPr marL="0" indent="0">
              <a:buNone/>
            </a:pPr>
            <a:r>
              <a:rPr lang="en-US" dirty="0" smtClean="0">
                <a:latin typeface="Bookman Old Style" pitchFamily="18" charset="0"/>
              </a:rPr>
              <a:t>Leonardo </a:t>
            </a:r>
            <a:r>
              <a:rPr lang="en-US" dirty="0" err="1" smtClean="0">
                <a:latin typeface="Bookman Old Style" pitchFamily="18" charset="0"/>
              </a:rPr>
              <a:t>DiCaprio</a:t>
            </a:r>
            <a:r>
              <a:rPr lang="en-US" dirty="0" smtClean="0">
                <a:latin typeface="Bookman Old Style" pitchFamily="18" charset="0"/>
              </a:rPr>
              <a:t> as</a:t>
            </a:r>
          </a:p>
          <a:p>
            <a:pPr marL="0" indent="0">
              <a:buNone/>
            </a:pPr>
            <a:r>
              <a:rPr lang="en-US" dirty="0" smtClean="0">
                <a:latin typeface="Bookman Old Style" pitchFamily="18" charset="0"/>
              </a:rPr>
              <a:t>       Jack Dawson</a:t>
            </a:r>
            <a:endParaRPr lang="en-US" b="1" dirty="0">
              <a:latin typeface="Bookman Old Style" pitchFamily="18" charset="0"/>
            </a:endParaRPr>
          </a:p>
          <a:p>
            <a:pPr marL="0" indent="0">
              <a:buNone/>
            </a:pPr>
            <a:endParaRPr lang="en-US" b="1" dirty="0" smtClean="0">
              <a:latin typeface="Bookman Old Style" pitchFamily="18" charset="0"/>
            </a:endParaRPr>
          </a:p>
          <a:p>
            <a:pPr marL="0" indent="0">
              <a:buNone/>
            </a:pPr>
            <a:r>
              <a:rPr lang="en-US" dirty="0" smtClean="0">
                <a:latin typeface="Bookman Old Style" pitchFamily="18" charset="0"/>
              </a:rPr>
              <a:t>    Kate </a:t>
            </a:r>
            <a:r>
              <a:rPr lang="en-US" dirty="0" err="1" smtClean="0">
                <a:latin typeface="Bookman Old Style" pitchFamily="18" charset="0"/>
              </a:rPr>
              <a:t>Winslet</a:t>
            </a:r>
            <a:r>
              <a:rPr lang="en-US" dirty="0">
                <a:latin typeface="Bookman Old Style" pitchFamily="18" charset="0"/>
              </a:rPr>
              <a:t> as </a:t>
            </a:r>
            <a:endParaRPr lang="en-US" dirty="0" smtClean="0">
              <a:latin typeface="Bookman Old Style" pitchFamily="18" charset="0"/>
            </a:endParaRPr>
          </a:p>
          <a:p>
            <a:pPr marL="0" indent="0">
              <a:buNone/>
            </a:pPr>
            <a:r>
              <a:rPr lang="en-US" dirty="0" smtClean="0">
                <a:latin typeface="Bookman Old Style" pitchFamily="18" charset="0"/>
              </a:rPr>
              <a:t>Rose Dewitt-</a:t>
            </a:r>
            <a:r>
              <a:rPr lang="en-US" dirty="0" err="1" smtClean="0">
                <a:latin typeface="Bookman Old Style" pitchFamily="18" charset="0"/>
              </a:rPr>
              <a:t>Bukater</a:t>
            </a:r>
            <a:endParaRPr lang="en-US" dirty="0">
              <a:latin typeface="Bookman Old Style" pitchFamily="18" charset="0"/>
            </a:endParaRPr>
          </a:p>
          <a:p>
            <a:pPr marL="0" indent="0">
              <a:buNone/>
            </a:pPr>
            <a:endParaRPr lang="en-US" dirty="0" smtClean="0">
              <a:latin typeface="Bookman Old Style" pitchFamily="18" charset="0"/>
            </a:endParaRPr>
          </a:p>
          <a:p>
            <a:pPr marL="0" indent="0">
              <a:buNone/>
            </a:pPr>
            <a:r>
              <a:rPr lang="en-US" dirty="0" smtClean="0">
                <a:latin typeface="Bookman Old Style" pitchFamily="18" charset="0"/>
              </a:rPr>
              <a:t>      Billy Zane as</a:t>
            </a:r>
          </a:p>
          <a:p>
            <a:pPr marL="0" indent="0">
              <a:buNone/>
            </a:pPr>
            <a:r>
              <a:rPr lang="en-US" dirty="0" smtClean="0">
                <a:latin typeface="Bookman Old Style" pitchFamily="18" charset="0"/>
              </a:rPr>
              <a:t>       Cal Hockley</a:t>
            </a:r>
          </a:p>
        </p:txBody>
      </p:sp>
      <p:sp>
        <p:nvSpPr>
          <p:cNvPr id="9" name="Action Button: Forward or Next 8">
            <a:hlinkClick r:id="" action="ppaction://hlinkshowjump?jump=nextslide" highlightClick="1"/>
          </p:cNvPr>
          <p:cNvSpPr/>
          <p:nvPr/>
        </p:nvSpPr>
        <p:spPr>
          <a:xfrm>
            <a:off x="8153400" y="6019800"/>
            <a:ext cx="838200" cy="762000"/>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cxnSp>
        <p:nvCxnSpPr>
          <p:cNvPr id="17" name="Straight Connector 16"/>
          <p:cNvCxnSpPr/>
          <p:nvPr/>
        </p:nvCxnSpPr>
        <p:spPr>
          <a:xfrm>
            <a:off x="1371600" y="1295400"/>
            <a:ext cx="6248400" cy="0"/>
          </a:xfrm>
          <a:prstGeom prst="line">
            <a:avLst/>
          </a:prstGeom>
          <a:ln w="12700">
            <a:solidFill>
              <a:schemeClr val="tx1"/>
            </a:solidFill>
            <a:prstDash val="lgDash"/>
          </a:ln>
        </p:spPr>
        <p:style>
          <a:lnRef idx="1">
            <a:schemeClr val="accent1"/>
          </a:lnRef>
          <a:fillRef idx="0">
            <a:schemeClr val="accent1"/>
          </a:fillRef>
          <a:effectRef idx="0">
            <a:schemeClr val="accent1"/>
          </a:effectRef>
          <a:fontRef idx="minor">
            <a:schemeClr val="tx1"/>
          </a:fontRef>
        </p:style>
      </p:cxnSp>
      <p:pic>
        <p:nvPicPr>
          <p:cNvPr id="2052" name="Picture 4" descr="C:\Documents and Settings\allegrajacobs\Local Settings\Temporary Internet Files\Content.IE5\WJC3HPZB\MC900330049[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200" y="5687890"/>
            <a:ext cx="762000" cy="724577"/>
          </a:xfrm>
          <a:prstGeom prst="rect">
            <a:avLst/>
          </a:prstGeom>
          <a:noFill/>
          <a:extLst>
            <a:ext uri="{909E8E84-426E-40DD-AFC4-6F175D3DCCD1}">
              <a14:hiddenFill xmlns:a14="http://schemas.microsoft.com/office/drawing/2010/main">
                <a:solidFill>
                  <a:srgbClr val="FFFFFF"/>
                </a:solidFill>
              </a14:hiddenFill>
            </a:ext>
          </a:extLst>
        </p:spPr>
      </p:pic>
      <p:pic>
        <p:nvPicPr>
          <p:cNvPr id="2058" name="Picture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00216" y="1447801"/>
            <a:ext cx="2100833" cy="140755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pic>
        <p:nvPicPr>
          <p:cNvPr id="2060" name="Picture 12" descr="http://images.doctissimo.fr/cinema-television/photo/8844794884/red-history/kate-winslet-titanic-75007233fe.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b="12590"/>
          <a:stretch/>
        </p:blipFill>
        <p:spPr bwMode="auto">
          <a:xfrm>
            <a:off x="6247830" y="3200400"/>
            <a:ext cx="2162745" cy="141617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2061" name="Picture 13"/>
          <p:cNvPicPr>
            <a:picLocks noChangeAspect="1" noChangeArrowheads="1"/>
          </p:cNvPicPr>
          <p:nvPr/>
        </p:nvPicPr>
        <p:blipFill rotWithShape="1">
          <a:blip r:embed="rId6">
            <a:extLst>
              <a:ext uri="{28A0092B-C50C-407E-A947-70E740481C1C}">
                <a14:useLocalDpi xmlns:a14="http://schemas.microsoft.com/office/drawing/2010/main" val="0"/>
              </a:ext>
            </a:extLst>
          </a:blip>
          <a:srcRect r="12406"/>
          <a:stretch/>
        </p:blipFill>
        <p:spPr bwMode="auto">
          <a:xfrm>
            <a:off x="5486400" y="4953000"/>
            <a:ext cx="2447925" cy="129561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cxnSp>
        <p:nvCxnSpPr>
          <p:cNvPr id="25" name="Straight Arrow Connector 24"/>
          <p:cNvCxnSpPr/>
          <p:nvPr/>
        </p:nvCxnSpPr>
        <p:spPr>
          <a:xfrm>
            <a:off x="4724400" y="2151580"/>
            <a:ext cx="12954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a:off x="4495800" y="3810000"/>
            <a:ext cx="15240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a:off x="4114800" y="5600808"/>
            <a:ext cx="11049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2" name="TextBox 41"/>
          <p:cNvSpPr txBox="1"/>
          <p:nvPr/>
        </p:nvSpPr>
        <p:spPr>
          <a:xfrm>
            <a:off x="-28575" y="6412468"/>
            <a:ext cx="5867400" cy="369332"/>
          </a:xfrm>
          <a:prstGeom prst="rect">
            <a:avLst/>
          </a:prstGeom>
          <a:noFill/>
          <a:ln>
            <a:noFill/>
          </a:ln>
        </p:spPr>
        <p:txBody>
          <a:bodyPr wrap="square" rtlCol="0">
            <a:spAutoFit/>
          </a:bodyPr>
          <a:lstStyle/>
          <a:p>
            <a:r>
              <a:rPr lang="en-US" b="1" i="1" dirty="0" smtClean="0">
                <a:solidFill>
                  <a:sysClr val="windowText" lastClr="000000"/>
                </a:solidFill>
                <a:latin typeface="Bookman Old Style" pitchFamily="18" charset="0"/>
                <a:hlinkClick r:id="rId7" action="ppaction://hlinksldjump"/>
              </a:rPr>
              <a:t>Click here to return to the Table of Contents</a:t>
            </a:r>
            <a:endParaRPr lang="en-US" b="1" i="1" dirty="0">
              <a:solidFill>
                <a:sysClr val="windowText" lastClr="000000"/>
              </a:solidFill>
              <a:latin typeface="Bookman Old Style" pitchFamily="18" charset="0"/>
            </a:endParaRPr>
          </a:p>
        </p:txBody>
      </p:sp>
    </p:spTree>
    <p:extLst>
      <p:ext uri="{BB962C8B-B14F-4D97-AF65-F5344CB8AC3E}">
        <p14:creationId xmlns:p14="http://schemas.microsoft.com/office/powerpoint/2010/main" val="2491550987"/>
      </p:ext>
    </p:extLst>
  </p:cSld>
  <p:clrMapOvr>
    <a:masterClrMapping/>
  </p:clrMapOvr>
  <p:transition spd="slow" advClick="0" advTm="30000">
    <p:diamon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9050"/>
            <a:ext cx="8229600" cy="1143000"/>
          </a:xfrm>
        </p:spPr>
        <p:txBody>
          <a:bodyPr>
            <a:normAutofit/>
          </a:bodyPr>
          <a:lstStyle/>
          <a:p>
            <a:r>
              <a:rPr lang="en-US" sz="5400" u="sng" dirty="0" smtClean="0">
                <a:effectLst>
                  <a:outerShdw blurRad="38100" dist="38100" dir="2700000" algn="tl">
                    <a:srgbClr val="000000">
                      <a:alpha val="43137"/>
                    </a:srgbClr>
                  </a:outerShdw>
                </a:effectLst>
                <a:latin typeface="Bookman Old Style" pitchFamily="18" charset="0"/>
              </a:rPr>
              <a:t>Meet My Favorite Actor</a:t>
            </a:r>
            <a:endParaRPr lang="en-US" sz="5400" u="sng" dirty="0">
              <a:effectLst>
                <a:outerShdw blurRad="38100" dist="38100" dir="2700000" algn="tl">
                  <a:srgbClr val="000000">
                    <a:alpha val="43137"/>
                  </a:srgbClr>
                </a:outerShdw>
              </a:effectLst>
              <a:latin typeface="Bookman Old Style" pitchFamily="18" charset="0"/>
            </a:endParaRPr>
          </a:p>
        </p:txBody>
      </p:sp>
      <p:sp>
        <p:nvSpPr>
          <p:cNvPr id="3" name="Content Placeholder 2"/>
          <p:cNvSpPr>
            <a:spLocks noGrp="1"/>
          </p:cNvSpPr>
          <p:nvPr>
            <p:ph idx="1"/>
          </p:nvPr>
        </p:nvSpPr>
        <p:spPr>
          <a:xfrm>
            <a:off x="4076700" y="966310"/>
            <a:ext cx="5067300" cy="5410200"/>
          </a:xfrm>
        </p:spPr>
        <p:txBody>
          <a:bodyPr>
            <a:noAutofit/>
          </a:bodyPr>
          <a:lstStyle/>
          <a:p>
            <a:pPr marL="0" indent="0" algn="ctr">
              <a:buNone/>
            </a:pPr>
            <a:r>
              <a:rPr lang="en-US" sz="2400" dirty="0" smtClean="0">
                <a:latin typeface="Bookman Old Style" pitchFamily="18" charset="0"/>
              </a:rPr>
              <a:t>Leonardo Wilhelm </a:t>
            </a:r>
            <a:r>
              <a:rPr lang="en-US" sz="2400" dirty="0" err="1" smtClean="0">
                <a:latin typeface="Bookman Old Style" pitchFamily="18" charset="0"/>
              </a:rPr>
              <a:t>DiCaprio</a:t>
            </a:r>
            <a:r>
              <a:rPr lang="en-US" sz="2400" dirty="0" smtClean="0">
                <a:latin typeface="Bookman Old Style" pitchFamily="18" charset="0"/>
              </a:rPr>
              <a:t> was born on November 11</a:t>
            </a:r>
            <a:r>
              <a:rPr lang="en-US" sz="2400" baseline="30000" dirty="0" smtClean="0">
                <a:latin typeface="Bookman Old Style" pitchFamily="18" charset="0"/>
              </a:rPr>
              <a:t>th</a:t>
            </a:r>
            <a:r>
              <a:rPr lang="en-US" sz="2400" dirty="0" smtClean="0">
                <a:latin typeface="Bookman Old Style" pitchFamily="18" charset="0"/>
              </a:rPr>
              <a:t>, 1974 and is 36 years old. An only child, he is currently single and lives in Los Angeles, California. Leo’s career highlights include the infamous </a:t>
            </a:r>
            <a:r>
              <a:rPr lang="en-US" sz="2400" i="1" dirty="0" smtClean="0">
                <a:latin typeface="Bookman Old Style" pitchFamily="18" charset="0"/>
              </a:rPr>
              <a:t>Titanic</a:t>
            </a:r>
            <a:r>
              <a:rPr lang="en-US" sz="2400" dirty="0" smtClean="0">
                <a:latin typeface="Bookman Old Style" pitchFamily="18" charset="0"/>
              </a:rPr>
              <a:t> and </a:t>
            </a:r>
            <a:r>
              <a:rPr lang="en-US" sz="2400" i="1" dirty="0" smtClean="0">
                <a:latin typeface="Bookman Old Style" pitchFamily="18" charset="0"/>
              </a:rPr>
              <a:t>Romeo and Juliet</a:t>
            </a:r>
            <a:r>
              <a:rPr lang="en-US" sz="2400" dirty="0" smtClean="0">
                <a:latin typeface="Bookman Old Style" pitchFamily="18" charset="0"/>
              </a:rPr>
              <a:t> from the ’90s, as well as more recent titles like </a:t>
            </a:r>
            <a:r>
              <a:rPr lang="en-US" sz="2400" i="1" dirty="0" smtClean="0">
                <a:latin typeface="Bookman Old Style" pitchFamily="18" charset="0"/>
              </a:rPr>
              <a:t>Inception</a:t>
            </a:r>
            <a:r>
              <a:rPr lang="en-US" sz="2400" dirty="0" smtClean="0">
                <a:latin typeface="Bookman Old Style" pitchFamily="18" charset="0"/>
              </a:rPr>
              <a:t>. He’s dated several models, is very committed to the environment, and has an unbreakable bond with Titanic co-star Kate </a:t>
            </a:r>
            <a:r>
              <a:rPr lang="en-US" sz="2400" dirty="0" err="1" smtClean="0">
                <a:latin typeface="Bookman Old Style" pitchFamily="18" charset="0"/>
              </a:rPr>
              <a:t>Winslet</a:t>
            </a:r>
            <a:r>
              <a:rPr lang="en-US" sz="2400" dirty="0" smtClean="0">
                <a:latin typeface="Bookman Old Style" pitchFamily="18" charset="0"/>
              </a:rPr>
              <a:t>, even after almost 15 years.</a:t>
            </a:r>
            <a:endParaRPr lang="en-US" sz="2400" i="1" dirty="0">
              <a:latin typeface="Bookman Old Style" pitchFamily="18" charset="0"/>
            </a:endParaRPr>
          </a:p>
        </p:txBody>
      </p:sp>
      <p:sp>
        <p:nvSpPr>
          <p:cNvPr id="4" name="TextBox 3"/>
          <p:cNvSpPr txBox="1"/>
          <p:nvPr/>
        </p:nvSpPr>
        <p:spPr>
          <a:xfrm>
            <a:off x="-28575" y="6412468"/>
            <a:ext cx="5867400" cy="369332"/>
          </a:xfrm>
          <a:prstGeom prst="rect">
            <a:avLst/>
          </a:prstGeom>
          <a:noFill/>
          <a:ln>
            <a:noFill/>
          </a:ln>
        </p:spPr>
        <p:txBody>
          <a:bodyPr wrap="square" rtlCol="0">
            <a:spAutoFit/>
          </a:bodyPr>
          <a:lstStyle/>
          <a:p>
            <a:r>
              <a:rPr lang="en-US" b="1" i="1" dirty="0" smtClean="0">
                <a:solidFill>
                  <a:sysClr val="windowText" lastClr="000000"/>
                </a:solidFill>
                <a:latin typeface="Bookman Old Style" pitchFamily="18" charset="0"/>
                <a:hlinkClick r:id="rId2" action="ppaction://hlinksldjump"/>
              </a:rPr>
              <a:t>Click here to return to the Table of Contents</a:t>
            </a:r>
            <a:endParaRPr lang="en-US" b="1" i="1" dirty="0">
              <a:solidFill>
                <a:sysClr val="windowText" lastClr="000000"/>
              </a:solidFill>
              <a:latin typeface="Bookman Old Style" pitchFamily="18" charset="0"/>
            </a:endParaRPr>
          </a:p>
        </p:txBody>
      </p:sp>
      <p:pic>
        <p:nvPicPr>
          <p:cNvPr id="5" name="Picture 4" descr="C:\Documents and Settings\allegrajacobs\Local Settings\Temporary Internet Files\Content.IE5\WJC3HPZB\MC900330049[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200" y="5687890"/>
            <a:ext cx="762000" cy="724577"/>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descr="http://img2.timeinc.net/people/i/2006/celebdatabase/leonardodicaprio/leo_dicaprio1_300_400.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9125" y="1143000"/>
            <a:ext cx="3352800" cy="44704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
        <p:nvSpPr>
          <p:cNvPr id="7" name="Action Button: Forward or Next 6">
            <a:hlinkClick r:id="" action="ppaction://hlinkshowjump?jump=nextslide" highlightClick="1"/>
          </p:cNvPr>
          <p:cNvSpPr/>
          <p:nvPr/>
        </p:nvSpPr>
        <p:spPr>
          <a:xfrm>
            <a:off x="8305800" y="6172200"/>
            <a:ext cx="685800" cy="609600"/>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3742411316"/>
      </p:ext>
    </p:extLst>
  </p:cSld>
  <p:clrMapOvr>
    <a:masterClrMapping/>
  </p:clrMapOvr>
  <p:transition spd="slow" advClick="0" advTm="60000">
    <p:diamon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a:bodyPr>
          <a:lstStyle/>
          <a:p>
            <a:r>
              <a:rPr lang="en-US" sz="6600" u="sng" dirty="0" smtClean="0">
                <a:effectLst>
                  <a:outerShdw blurRad="38100" dist="38100" dir="2700000" algn="tl">
                    <a:srgbClr val="000000">
                      <a:alpha val="43137"/>
                    </a:srgbClr>
                  </a:outerShdw>
                </a:effectLst>
                <a:latin typeface="Arnprior" pitchFamily="2" charset="0"/>
              </a:rPr>
              <a:t>Titanic</a:t>
            </a:r>
            <a:r>
              <a:rPr lang="en-US" sz="6600" u="sng" dirty="0" smtClean="0">
                <a:effectLst>
                  <a:outerShdw blurRad="38100" dist="38100" dir="2700000" algn="tl">
                    <a:srgbClr val="000000">
                      <a:alpha val="43137"/>
                    </a:srgbClr>
                  </a:outerShdw>
                </a:effectLst>
                <a:latin typeface="Bookman Old Style" pitchFamily="18" charset="0"/>
              </a:rPr>
              <a:t> Review</a:t>
            </a:r>
            <a:endParaRPr lang="en-US" sz="6600" u="sng" dirty="0">
              <a:effectLst>
                <a:outerShdw blurRad="38100" dist="38100" dir="2700000" algn="tl">
                  <a:srgbClr val="000000">
                    <a:alpha val="43137"/>
                  </a:srgbClr>
                </a:outerShdw>
              </a:effectLst>
              <a:latin typeface="Bookman Old Style" pitchFamily="18" charset="0"/>
            </a:endParaRPr>
          </a:p>
        </p:txBody>
      </p:sp>
      <p:sp>
        <p:nvSpPr>
          <p:cNvPr id="3" name="Content Placeholder 2"/>
          <p:cNvSpPr>
            <a:spLocks noGrp="1"/>
          </p:cNvSpPr>
          <p:nvPr>
            <p:ph idx="1"/>
          </p:nvPr>
        </p:nvSpPr>
        <p:spPr>
          <a:xfrm>
            <a:off x="457200" y="1161927"/>
            <a:ext cx="8229600" cy="4525963"/>
          </a:xfrm>
        </p:spPr>
        <p:txBody>
          <a:bodyPr>
            <a:noAutofit/>
          </a:bodyPr>
          <a:lstStyle/>
          <a:p>
            <a:pPr marL="0" indent="0" algn="ctr">
              <a:buNone/>
            </a:pPr>
            <a:r>
              <a:rPr lang="en-US" sz="2000" dirty="0">
                <a:latin typeface="Bookman Old Style" pitchFamily="18" charset="0"/>
              </a:rPr>
              <a:t>Titanic tells the story between a first class girl and a third class boy in 1914. Both join the ship’s fatal journey across the ocean and soon meet and fall in love. Rose Dewitt </a:t>
            </a:r>
            <a:r>
              <a:rPr lang="en-US" sz="2000" dirty="0" err="1">
                <a:latin typeface="Bookman Old Style" pitchFamily="18" charset="0"/>
              </a:rPr>
              <a:t>Bukater</a:t>
            </a:r>
            <a:r>
              <a:rPr lang="en-US" sz="2000" dirty="0">
                <a:latin typeface="Bookman Old Style" pitchFamily="18" charset="0"/>
              </a:rPr>
              <a:t>, the high society girl, is misunderstood by her family and engaged to Cal, who is 20 years older than her. She wants to be treated like an actual person, and soon finds that the only one who will do so is Jack Dawson, who won his ticket on the Titanic through a game of poker ten minutes before the ship left the dock. As the ship hits the iceberg, the two suffer through the treacherous peril as Titanic slowly sinks. As the entire boat goes underwater, Jack and Rose go down with it, where she watches him slowly die of hypothermia. There, she promises to fulfill his request to stay strong and make it out of the wreck alive. Widowed at 70 years old, Rose tells her story for the first time to tourists in a museum, where the world finally hears of Jack Dawson, her deceased soul mate.</a:t>
            </a:r>
          </a:p>
          <a:p>
            <a:pPr marL="0" indent="0" algn="ctr">
              <a:buNone/>
            </a:pPr>
            <a:endParaRPr lang="en-US" sz="2000" dirty="0">
              <a:latin typeface="Bookman Old Style" pitchFamily="18" charset="0"/>
            </a:endParaRPr>
          </a:p>
        </p:txBody>
      </p:sp>
      <p:sp>
        <p:nvSpPr>
          <p:cNvPr id="4" name="TextBox 3"/>
          <p:cNvSpPr txBox="1"/>
          <p:nvPr/>
        </p:nvSpPr>
        <p:spPr>
          <a:xfrm>
            <a:off x="-28575" y="6412468"/>
            <a:ext cx="5867400" cy="369332"/>
          </a:xfrm>
          <a:prstGeom prst="rect">
            <a:avLst/>
          </a:prstGeom>
          <a:noFill/>
          <a:ln>
            <a:noFill/>
          </a:ln>
        </p:spPr>
        <p:txBody>
          <a:bodyPr wrap="square" rtlCol="0">
            <a:spAutoFit/>
          </a:bodyPr>
          <a:lstStyle/>
          <a:p>
            <a:r>
              <a:rPr lang="en-US" b="1" i="1" dirty="0" smtClean="0">
                <a:solidFill>
                  <a:sysClr val="windowText" lastClr="000000"/>
                </a:solidFill>
                <a:latin typeface="Bookman Old Style" pitchFamily="18" charset="0"/>
                <a:hlinkClick r:id="rId2" action="ppaction://hlinksldjump"/>
              </a:rPr>
              <a:t>Click here to return to the Table of Contents</a:t>
            </a:r>
            <a:endParaRPr lang="en-US" b="1" i="1" dirty="0">
              <a:solidFill>
                <a:sysClr val="windowText" lastClr="000000"/>
              </a:solidFill>
              <a:latin typeface="Bookman Old Style" pitchFamily="18" charset="0"/>
            </a:endParaRPr>
          </a:p>
        </p:txBody>
      </p:sp>
      <p:pic>
        <p:nvPicPr>
          <p:cNvPr id="5" name="Picture 4" descr="C:\Documents and Settings\allegrajacobs\Local Settings\Temporary Internet Files\Content.IE5\WJC3HPZB\MC900330049[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200" y="5687890"/>
            <a:ext cx="762000" cy="724577"/>
          </a:xfrm>
          <a:prstGeom prst="rect">
            <a:avLst/>
          </a:prstGeom>
          <a:noFill/>
          <a:extLst>
            <a:ext uri="{909E8E84-426E-40DD-AFC4-6F175D3DCCD1}">
              <a14:hiddenFill xmlns:a14="http://schemas.microsoft.com/office/drawing/2010/main">
                <a:solidFill>
                  <a:srgbClr val="FFFFFF"/>
                </a:solidFill>
              </a14:hiddenFill>
            </a:ext>
          </a:extLst>
        </p:spPr>
      </p:pic>
      <p:sp>
        <p:nvSpPr>
          <p:cNvPr id="6" name="Action Button: Forward or Next 5">
            <a:hlinkClick r:id="" action="ppaction://hlinkshowjump?jump=nextslide" highlightClick="1"/>
          </p:cNvPr>
          <p:cNvSpPr/>
          <p:nvPr/>
        </p:nvSpPr>
        <p:spPr>
          <a:xfrm>
            <a:off x="8153400" y="6019800"/>
            <a:ext cx="838200" cy="762000"/>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312954544"/>
      </p:ext>
    </p:extLst>
  </p:cSld>
  <p:clrMapOvr>
    <a:masterClrMapping/>
  </p:clrMapOvr>
  <p:transition spd="slow" advClick="0" advTm="150000">
    <p:diamon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a:bodyPr>
          <a:lstStyle/>
          <a:p>
            <a:r>
              <a:rPr lang="en-US" sz="6600" u="sng" dirty="0">
                <a:effectLst>
                  <a:outerShdw blurRad="38100" dist="38100" dir="2700000" algn="tl">
                    <a:srgbClr val="000000">
                      <a:alpha val="43137"/>
                    </a:srgbClr>
                  </a:outerShdw>
                </a:effectLst>
                <a:latin typeface="Arnprior" pitchFamily="2" charset="0"/>
              </a:rPr>
              <a:t>Titanic</a:t>
            </a:r>
            <a:r>
              <a:rPr lang="en-US" sz="6600" u="sng" dirty="0">
                <a:effectLst>
                  <a:outerShdw blurRad="38100" dist="38100" dir="2700000" algn="tl">
                    <a:srgbClr val="000000">
                      <a:alpha val="43137"/>
                    </a:srgbClr>
                  </a:outerShdw>
                </a:effectLst>
                <a:latin typeface="Bookman Old Style" pitchFamily="18" charset="0"/>
              </a:rPr>
              <a:t> Review</a:t>
            </a:r>
            <a:endParaRPr lang="en-US" sz="6600" dirty="0"/>
          </a:p>
        </p:txBody>
      </p:sp>
      <p:sp>
        <p:nvSpPr>
          <p:cNvPr id="3" name="Content Placeholder 2"/>
          <p:cNvSpPr>
            <a:spLocks noGrp="1"/>
          </p:cNvSpPr>
          <p:nvPr>
            <p:ph idx="1"/>
          </p:nvPr>
        </p:nvSpPr>
        <p:spPr>
          <a:xfrm>
            <a:off x="457200" y="990600"/>
            <a:ext cx="8229600" cy="3581400"/>
          </a:xfrm>
        </p:spPr>
        <p:txBody>
          <a:bodyPr>
            <a:normAutofit/>
          </a:bodyPr>
          <a:lstStyle/>
          <a:p>
            <a:pPr marL="0" indent="0" algn="ctr">
              <a:buNone/>
            </a:pPr>
            <a:r>
              <a:rPr lang="en-US" sz="2000" dirty="0" smtClean="0">
                <a:latin typeface="Bookman Old Style" pitchFamily="18" charset="0"/>
              </a:rPr>
              <a:t>I loved Titanic because it was an exciting yet accurate portrayal of a tragedy that will mark history forever. Leo and Kate worked well together and made the chemistry between their characters come alive. Woven into the drama of a ship sinking were some funny one liners and cute scenes between the main characters, having fun and being young.</a:t>
            </a:r>
            <a:endParaRPr lang="en-US" sz="2000" dirty="0">
              <a:latin typeface="Bookman Old Style" pitchFamily="18" charset="0"/>
            </a:endParaRPr>
          </a:p>
        </p:txBody>
      </p:sp>
      <p:sp>
        <p:nvSpPr>
          <p:cNvPr id="4" name="Action Button: Forward or Next 3">
            <a:hlinkClick r:id="" action="ppaction://hlinkshowjump?jump=nextslide" highlightClick="1"/>
          </p:cNvPr>
          <p:cNvSpPr/>
          <p:nvPr/>
        </p:nvSpPr>
        <p:spPr>
          <a:xfrm>
            <a:off x="8153400" y="6019800"/>
            <a:ext cx="838200" cy="762000"/>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5" name="TextBox 4"/>
          <p:cNvSpPr txBox="1"/>
          <p:nvPr/>
        </p:nvSpPr>
        <p:spPr>
          <a:xfrm>
            <a:off x="-28575" y="6412468"/>
            <a:ext cx="5867400" cy="369332"/>
          </a:xfrm>
          <a:prstGeom prst="rect">
            <a:avLst/>
          </a:prstGeom>
          <a:noFill/>
          <a:ln>
            <a:noFill/>
          </a:ln>
        </p:spPr>
        <p:txBody>
          <a:bodyPr wrap="square" rtlCol="0">
            <a:spAutoFit/>
          </a:bodyPr>
          <a:lstStyle/>
          <a:p>
            <a:r>
              <a:rPr lang="en-US" b="1" i="1" dirty="0" smtClean="0">
                <a:solidFill>
                  <a:sysClr val="windowText" lastClr="000000"/>
                </a:solidFill>
                <a:latin typeface="Bookman Old Style" pitchFamily="18" charset="0"/>
                <a:hlinkClick r:id="rId3" action="ppaction://hlinksldjump"/>
              </a:rPr>
              <a:t>Click here to return to the Table of Contents</a:t>
            </a:r>
            <a:endParaRPr lang="en-US" b="1" i="1" dirty="0">
              <a:solidFill>
                <a:sysClr val="windowText" lastClr="000000"/>
              </a:solidFill>
              <a:latin typeface="Bookman Old Style" pitchFamily="18" charset="0"/>
            </a:endParaRPr>
          </a:p>
        </p:txBody>
      </p:sp>
      <p:pic>
        <p:nvPicPr>
          <p:cNvPr id="6" name="Picture 5" descr="C:\Documents and Settings\allegrajacobs\Local Settings\Temporary Internet Files\Content.IE5\WJC3HPZB\MC900330049[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200" y="5687890"/>
            <a:ext cx="762000" cy="724577"/>
          </a:xfrm>
          <a:prstGeom prst="rect">
            <a:avLst/>
          </a:prstGeom>
          <a:noFill/>
          <a:extLst>
            <a:ext uri="{909E8E84-426E-40DD-AFC4-6F175D3DCCD1}">
              <a14:hiddenFill xmlns:a14="http://schemas.microsoft.com/office/drawing/2010/main">
                <a:solidFill>
                  <a:srgbClr val="FFFFFF"/>
                </a:solidFill>
              </a14:hiddenFill>
            </a:ext>
          </a:extLst>
        </p:spPr>
      </p:pic>
      <p:pic>
        <p:nvPicPr>
          <p:cNvPr id="8" name="2uFlzTvUnjE?version=3&amp;hl=en_US"/>
          <p:cNvPicPr>
            <a:picLocks noRot="1" noChangeAspect="1"/>
          </p:cNvPicPr>
          <p:nvPr>
            <a:videoFile r:link="rId1"/>
          </p:nvPr>
        </p:nvPicPr>
        <p:blipFill>
          <a:blip r:embed="rId5"/>
          <a:stretch>
            <a:fillRect/>
          </a:stretch>
        </p:blipFill>
        <p:spPr>
          <a:xfrm>
            <a:off x="2286000" y="2956358"/>
            <a:ext cx="4673600" cy="3505200"/>
          </a:xfrm>
          <a:prstGeom prst="rect">
            <a:avLst/>
          </a:prstGeom>
        </p:spPr>
      </p:pic>
    </p:spTree>
    <p:extLst>
      <p:ext uri="{BB962C8B-B14F-4D97-AF65-F5344CB8AC3E}">
        <p14:creationId xmlns:p14="http://schemas.microsoft.com/office/powerpoint/2010/main" val="1841993186"/>
      </p:ext>
    </p:extLst>
  </p:cSld>
  <p:clrMapOvr>
    <a:masterClrMapping/>
  </p:clrMapOvr>
  <p:transition spd="slow" advClick="0" advTm="270000">
    <p:diamon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8"/>
                </p:tgtEl>
              </p:cMediaNode>
            </p:vide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normAutofit/>
          </a:bodyPr>
          <a:lstStyle/>
          <a:p>
            <a:r>
              <a:rPr lang="en-US" sz="6600" u="sng" dirty="0" smtClean="0">
                <a:effectLst>
                  <a:outerShdw blurRad="38100" dist="38100" dir="2700000" algn="tl">
                    <a:srgbClr val="000000">
                      <a:alpha val="43137"/>
                    </a:srgbClr>
                  </a:outerShdw>
                </a:effectLst>
                <a:latin typeface="Bookman Old Style" pitchFamily="18" charset="0"/>
              </a:rPr>
              <a:t>A “Must See” Movie</a:t>
            </a:r>
            <a:endParaRPr lang="en-US" sz="6600" u="sng" dirty="0">
              <a:effectLst>
                <a:outerShdw blurRad="38100" dist="38100" dir="2700000" algn="tl">
                  <a:srgbClr val="000000">
                    <a:alpha val="43137"/>
                  </a:srgbClr>
                </a:outerShdw>
              </a:effectLst>
              <a:latin typeface="Bookman Old Style" pitchFamily="18" charset="0"/>
            </a:endParaRPr>
          </a:p>
        </p:txBody>
      </p:sp>
      <p:sp>
        <p:nvSpPr>
          <p:cNvPr id="3" name="Content Placeholder 2"/>
          <p:cNvSpPr>
            <a:spLocks noGrp="1"/>
          </p:cNvSpPr>
          <p:nvPr>
            <p:ph idx="1"/>
          </p:nvPr>
        </p:nvSpPr>
        <p:spPr>
          <a:xfrm>
            <a:off x="457200" y="1009988"/>
            <a:ext cx="8229600" cy="2743200"/>
          </a:xfrm>
        </p:spPr>
        <p:txBody>
          <a:bodyPr>
            <a:normAutofit/>
          </a:bodyPr>
          <a:lstStyle/>
          <a:p>
            <a:pPr marL="0" indent="0" algn="ctr">
              <a:buNone/>
            </a:pPr>
            <a:r>
              <a:rPr lang="en-US" sz="2400" dirty="0" smtClean="0">
                <a:latin typeface="Bookman Old Style" pitchFamily="18" charset="0"/>
              </a:rPr>
              <a:t>Titanic is worthy of an Academy Award because the fictional story created around the actual event in history was done very well. The effects and measures taken to make sure the events in time were accurate and realistic were great, and the actors put their hearts and souls into production to really make the Titanic sinking come alive once again.</a:t>
            </a:r>
            <a:endParaRPr lang="en-US" sz="2400" dirty="0">
              <a:latin typeface="Bookman Old Style" pitchFamily="18" charset="0"/>
            </a:endParaRPr>
          </a:p>
        </p:txBody>
      </p:sp>
      <p:pic>
        <p:nvPicPr>
          <p:cNvPr id="4" name="Picture 3" descr="C:\Documents and Settings\allegrajacobs\Local Settings\Temporary Internet Files\Content.IE5\WJC3HPZB\MC900330049[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200" y="5687890"/>
            <a:ext cx="762000" cy="724577"/>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28575" y="6412468"/>
            <a:ext cx="5867400" cy="369332"/>
          </a:xfrm>
          <a:prstGeom prst="rect">
            <a:avLst/>
          </a:prstGeom>
          <a:noFill/>
          <a:ln>
            <a:noFill/>
          </a:ln>
        </p:spPr>
        <p:txBody>
          <a:bodyPr wrap="square" rtlCol="0">
            <a:spAutoFit/>
          </a:bodyPr>
          <a:lstStyle/>
          <a:p>
            <a:r>
              <a:rPr lang="en-US" b="1" i="1" dirty="0" smtClean="0">
                <a:solidFill>
                  <a:sysClr val="windowText" lastClr="000000"/>
                </a:solidFill>
                <a:latin typeface="Bookman Old Style" pitchFamily="18" charset="0"/>
                <a:hlinkClick r:id="rId3" action="ppaction://hlinksldjump"/>
              </a:rPr>
              <a:t>Click here to return to the Table of Contents</a:t>
            </a:r>
            <a:endParaRPr lang="en-US" b="1" i="1" dirty="0">
              <a:solidFill>
                <a:sysClr val="windowText" lastClr="000000"/>
              </a:solidFill>
              <a:latin typeface="Bookman Old Style" pitchFamily="18" charset="0"/>
            </a:endParaRPr>
          </a:p>
        </p:txBody>
      </p:sp>
      <p:sp>
        <p:nvSpPr>
          <p:cNvPr id="6" name="Action Button: Forward or Next 5">
            <a:hlinkClick r:id="" action="ppaction://hlinkshowjump?jump=nextslide" highlightClick="1"/>
          </p:cNvPr>
          <p:cNvSpPr/>
          <p:nvPr/>
        </p:nvSpPr>
        <p:spPr>
          <a:xfrm>
            <a:off x="8153400" y="6019800"/>
            <a:ext cx="838200" cy="762000"/>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pic>
        <p:nvPicPr>
          <p:cNvPr id="7"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62200" y="3819694"/>
            <a:ext cx="4419600" cy="259277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287522594"/>
      </p:ext>
    </p:extLst>
  </p:cSld>
  <p:clrMapOvr>
    <a:masterClrMapping/>
  </p:clrMapOvr>
  <p:transition spd="slow" advClick="0" advTm="30000">
    <p:diamon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rmAutofit/>
          </a:bodyPr>
          <a:lstStyle/>
          <a:p>
            <a:r>
              <a:rPr lang="en-US" sz="5400" u="sng" dirty="0" smtClean="0">
                <a:effectLst>
                  <a:outerShdw blurRad="38100" dist="38100" dir="2700000" algn="tl">
                    <a:srgbClr val="000000">
                      <a:alpha val="43137"/>
                    </a:srgbClr>
                  </a:outerShdw>
                </a:effectLst>
                <a:latin typeface="Bookman Old Style" pitchFamily="18" charset="0"/>
              </a:rPr>
              <a:t>Also In The Running…</a:t>
            </a:r>
            <a:endParaRPr lang="en-US" sz="5400" u="sng" dirty="0">
              <a:effectLst>
                <a:outerShdw blurRad="38100" dist="38100" dir="2700000" algn="tl">
                  <a:srgbClr val="000000">
                    <a:alpha val="43137"/>
                  </a:srgbClr>
                </a:outerShdw>
              </a:effectLst>
              <a:latin typeface="Bookman Old Style" pitchFamily="18" charset="0"/>
            </a:endParaRPr>
          </a:p>
        </p:txBody>
      </p:sp>
      <p:sp>
        <p:nvSpPr>
          <p:cNvPr id="3" name="Content Placeholder 2"/>
          <p:cNvSpPr>
            <a:spLocks noGrp="1"/>
          </p:cNvSpPr>
          <p:nvPr>
            <p:ph idx="1"/>
          </p:nvPr>
        </p:nvSpPr>
        <p:spPr>
          <a:xfrm>
            <a:off x="381000" y="838200"/>
            <a:ext cx="8229600" cy="1143000"/>
          </a:xfrm>
        </p:spPr>
        <p:txBody>
          <a:bodyPr>
            <a:normAutofit fontScale="92500"/>
          </a:bodyPr>
          <a:lstStyle/>
          <a:p>
            <a:pPr marL="0" indent="0" algn="ctr">
              <a:buNone/>
            </a:pPr>
            <a:r>
              <a:rPr lang="en-US" dirty="0" smtClean="0">
                <a:latin typeface="Bookman Old Style" pitchFamily="18" charset="0"/>
              </a:rPr>
              <a:t>Below are five other movies that should also be considered for an Academy Award.</a:t>
            </a:r>
            <a:endParaRPr lang="en-US" dirty="0">
              <a:latin typeface="Bookman Old Style" pitchFamily="18" charset="0"/>
            </a:endParaRPr>
          </a:p>
        </p:txBody>
      </p:sp>
      <p:graphicFrame>
        <p:nvGraphicFramePr>
          <p:cNvPr id="4" name="Table 3"/>
          <p:cNvGraphicFramePr>
            <a:graphicFrameLocks noGrp="1"/>
          </p:cNvGraphicFramePr>
          <p:nvPr>
            <p:extLst>
              <p:ext uri="{D42A27DB-BD31-4B8C-83A1-F6EECF244321}">
                <p14:modId xmlns:p14="http://schemas.microsoft.com/office/powerpoint/2010/main" val="4257505618"/>
              </p:ext>
            </p:extLst>
          </p:nvPr>
        </p:nvGraphicFramePr>
        <p:xfrm>
          <a:off x="1600200" y="1981200"/>
          <a:ext cx="6096000" cy="4114800"/>
        </p:xfrm>
        <a:graphic>
          <a:graphicData uri="http://schemas.openxmlformats.org/drawingml/2006/table">
            <a:tbl>
              <a:tblPr firstRow="1" bandRow="1">
                <a:tableStyleId>{5940675A-B579-460E-94D1-54222C63F5DA}</a:tableStyleId>
              </a:tblPr>
              <a:tblGrid>
                <a:gridCol w="1219200"/>
                <a:gridCol w="1219200"/>
                <a:gridCol w="1219200"/>
                <a:gridCol w="1219200"/>
                <a:gridCol w="1219200"/>
              </a:tblGrid>
              <a:tr h="370840">
                <a:tc>
                  <a:txBody>
                    <a:bodyPr/>
                    <a:lstStyle/>
                    <a:p>
                      <a:pPr algn="ctr"/>
                      <a:r>
                        <a:rPr lang="en-US" dirty="0" smtClean="0">
                          <a:latin typeface="Bookman Old Style" pitchFamily="18" charset="0"/>
                        </a:rPr>
                        <a:t>Movie Title</a:t>
                      </a:r>
                      <a:endParaRPr lang="en-US" dirty="0">
                        <a:latin typeface="Bookman Old Style" pitchFamily="18" charset="0"/>
                      </a:endParaRPr>
                    </a:p>
                  </a:txBody>
                  <a:tcPr/>
                </a:tc>
                <a:tc>
                  <a:txBody>
                    <a:bodyPr/>
                    <a:lstStyle/>
                    <a:p>
                      <a:pPr algn="ctr"/>
                      <a:r>
                        <a:rPr lang="en-US" dirty="0" smtClean="0">
                          <a:latin typeface="Bookman Old Style" pitchFamily="18" charset="0"/>
                        </a:rPr>
                        <a:t>Release Date</a:t>
                      </a:r>
                      <a:endParaRPr lang="en-US" dirty="0">
                        <a:latin typeface="Bookman Old Style" pitchFamily="18" charset="0"/>
                      </a:endParaRPr>
                    </a:p>
                  </a:txBody>
                  <a:tcPr/>
                </a:tc>
                <a:tc>
                  <a:txBody>
                    <a:bodyPr/>
                    <a:lstStyle/>
                    <a:p>
                      <a:pPr algn="ctr"/>
                      <a:r>
                        <a:rPr lang="en-US" sz="1750" dirty="0" smtClean="0">
                          <a:latin typeface="Bookman Old Style" pitchFamily="18" charset="0"/>
                        </a:rPr>
                        <a:t>Gross Earnings</a:t>
                      </a:r>
                      <a:endParaRPr lang="en-US" sz="1750" dirty="0">
                        <a:latin typeface="Bookman Old Style" pitchFamily="18" charset="0"/>
                      </a:endParaRPr>
                    </a:p>
                  </a:txBody>
                  <a:tcPr/>
                </a:tc>
                <a:tc>
                  <a:txBody>
                    <a:bodyPr/>
                    <a:lstStyle/>
                    <a:p>
                      <a:pPr algn="ctr"/>
                      <a:r>
                        <a:rPr lang="en-US" dirty="0" smtClean="0">
                          <a:latin typeface="Bookman Old Style" pitchFamily="18" charset="0"/>
                        </a:rPr>
                        <a:t>Type</a:t>
                      </a:r>
                      <a:r>
                        <a:rPr lang="en-US" baseline="0" dirty="0" smtClean="0">
                          <a:latin typeface="Bookman Old Style" pitchFamily="18" charset="0"/>
                        </a:rPr>
                        <a:t> of Film</a:t>
                      </a:r>
                      <a:endParaRPr lang="en-US" dirty="0">
                        <a:latin typeface="Bookman Old Style" pitchFamily="18" charset="0"/>
                      </a:endParaRPr>
                    </a:p>
                  </a:txBody>
                  <a:tcPr/>
                </a:tc>
                <a:tc>
                  <a:txBody>
                    <a:bodyPr/>
                    <a:lstStyle/>
                    <a:p>
                      <a:pPr algn="ctr"/>
                      <a:r>
                        <a:rPr lang="en-US" dirty="0" smtClean="0">
                          <a:latin typeface="Bookman Old Style" pitchFamily="18" charset="0"/>
                        </a:rPr>
                        <a:t>Rating</a:t>
                      </a:r>
                      <a:endParaRPr lang="en-US" dirty="0">
                        <a:latin typeface="Bookman Old Style" pitchFamily="18" charset="0"/>
                      </a:endParaRPr>
                    </a:p>
                  </a:txBody>
                  <a:tcPr/>
                </a:tc>
              </a:tr>
              <a:tr h="370840">
                <a:tc>
                  <a:txBody>
                    <a:bodyPr/>
                    <a:lstStyle/>
                    <a:p>
                      <a:pPr algn="ctr"/>
                      <a:r>
                        <a:rPr lang="en-US" dirty="0" smtClean="0">
                          <a:latin typeface="Bookman Old Style" pitchFamily="18" charset="0"/>
                        </a:rPr>
                        <a:t>Rat Race</a:t>
                      </a:r>
                      <a:endParaRPr lang="en-US" dirty="0">
                        <a:latin typeface="Bookman Old Style" pitchFamily="18" charset="0"/>
                      </a:endParaRPr>
                    </a:p>
                  </a:txBody>
                  <a:tcPr/>
                </a:tc>
                <a:tc>
                  <a:txBody>
                    <a:bodyPr/>
                    <a:lstStyle/>
                    <a:p>
                      <a:pPr algn="ctr"/>
                      <a:r>
                        <a:rPr lang="en-US" dirty="0" smtClean="0">
                          <a:latin typeface="Bookman Old Style" pitchFamily="18" charset="0"/>
                        </a:rPr>
                        <a:t>8/17/01</a:t>
                      </a:r>
                      <a:endParaRPr lang="en-US" dirty="0">
                        <a:latin typeface="Bookman Old Style" pitchFamily="18" charset="0"/>
                      </a:endParaRPr>
                    </a:p>
                  </a:txBody>
                  <a:tcPr/>
                </a:tc>
                <a:tc>
                  <a:txBody>
                    <a:bodyPr/>
                    <a:lstStyle/>
                    <a:p>
                      <a:pPr algn="ctr"/>
                      <a:r>
                        <a:rPr lang="en-US" b="0" dirty="0" smtClean="0">
                          <a:effectLst/>
                          <a:latin typeface="Bookman Old Style" pitchFamily="18" charset="0"/>
                        </a:rPr>
                        <a:t>$56,618,055</a:t>
                      </a:r>
                      <a:endParaRPr lang="en-US" b="0" dirty="0">
                        <a:latin typeface="Bookman Old Style" pitchFamily="18" charset="0"/>
                      </a:endParaRPr>
                    </a:p>
                  </a:txBody>
                  <a:tcPr/>
                </a:tc>
                <a:tc>
                  <a:txBody>
                    <a:bodyPr/>
                    <a:lstStyle/>
                    <a:p>
                      <a:pPr algn="ctr"/>
                      <a:r>
                        <a:rPr lang="en-US" dirty="0" smtClean="0">
                          <a:latin typeface="Bookman Old Style" pitchFamily="18" charset="0"/>
                        </a:rPr>
                        <a:t>Comedy</a:t>
                      </a:r>
                      <a:endParaRPr lang="en-US" dirty="0">
                        <a:latin typeface="Bookman Old Style" pitchFamily="18" charset="0"/>
                      </a:endParaRPr>
                    </a:p>
                  </a:txBody>
                  <a:tcPr/>
                </a:tc>
                <a:tc>
                  <a:txBody>
                    <a:bodyPr/>
                    <a:lstStyle/>
                    <a:p>
                      <a:pPr algn="ctr"/>
                      <a:r>
                        <a:rPr lang="en-US" dirty="0" smtClean="0">
                          <a:latin typeface="Bookman Old Style" pitchFamily="18" charset="0"/>
                        </a:rPr>
                        <a:t>PG-13</a:t>
                      </a:r>
                      <a:endParaRPr lang="en-US" dirty="0">
                        <a:latin typeface="Bookman Old Style" pitchFamily="18" charset="0"/>
                      </a:endParaRPr>
                    </a:p>
                  </a:txBody>
                  <a:tcPr/>
                </a:tc>
              </a:tr>
              <a:tr h="370840">
                <a:tc>
                  <a:txBody>
                    <a:bodyPr/>
                    <a:lstStyle/>
                    <a:p>
                      <a:pPr algn="ctr"/>
                      <a:r>
                        <a:rPr lang="en-US" dirty="0" smtClean="0">
                          <a:latin typeface="Bookman Old Style" pitchFamily="18" charset="0"/>
                        </a:rPr>
                        <a:t>Big</a:t>
                      </a:r>
                      <a:r>
                        <a:rPr lang="en-US" baseline="0" dirty="0" smtClean="0">
                          <a:latin typeface="Bookman Old Style" pitchFamily="18" charset="0"/>
                        </a:rPr>
                        <a:t> Fat Liar</a:t>
                      </a:r>
                      <a:endParaRPr lang="en-US" dirty="0">
                        <a:latin typeface="Bookman Old Style" pitchFamily="18" charset="0"/>
                      </a:endParaRPr>
                    </a:p>
                  </a:txBody>
                  <a:tcPr/>
                </a:tc>
                <a:tc>
                  <a:txBody>
                    <a:bodyPr/>
                    <a:lstStyle/>
                    <a:p>
                      <a:pPr algn="ctr"/>
                      <a:r>
                        <a:rPr lang="en-US" dirty="0" smtClean="0">
                          <a:latin typeface="Bookman Old Style" pitchFamily="18" charset="0"/>
                        </a:rPr>
                        <a:t>2/8/02</a:t>
                      </a:r>
                      <a:endParaRPr lang="en-US" dirty="0">
                        <a:latin typeface="Bookman Old Style" pitchFamily="18" charset="0"/>
                      </a:endParaRPr>
                    </a:p>
                  </a:txBody>
                  <a:tcPr/>
                </a:tc>
                <a:tc>
                  <a:txBody>
                    <a:bodyPr/>
                    <a:lstStyle/>
                    <a:p>
                      <a:pPr algn="ctr"/>
                      <a:r>
                        <a:rPr lang="en-US" b="0" dirty="0" smtClean="0">
                          <a:effectLst/>
                          <a:latin typeface="Bookman Old Style" pitchFamily="18" charset="0"/>
                        </a:rPr>
                        <a:t>$48,360,547</a:t>
                      </a:r>
                      <a:endParaRPr lang="en-US" b="0" dirty="0">
                        <a:latin typeface="Bookman Old Style" pitchFamily="18" charset="0"/>
                      </a:endParaRPr>
                    </a:p>
                  </a:txBody>
                  <a:tcPr/>
                </a:tc>
                <a:tc>
                  <a:txBody>
                    <a:bodyPr/>
                    <a:lstStyle/>
                    <a:p>
                      <a:pPr algn="ctr"/>
                      <a:r>
                        <a:rPr lang="en-US" dirty="0" smtClean="0">
                          <a:latin typeface="Bookman Old Style" pitchFamily="18" charset="0"/>
                        </a:rPr>
                        <a:t>Family Comedy</a:t>
                      </a:r>
                      <a:endParaRPr lang="en-US" dirty="0">
                        <a:latin typeface="Bookman Old Style" pitchFamily="18" charset="0"/>
                      </a:endParaRPr>
                    </a:p>
                  </a:txBody>
                  <a:tcPr/>
                </a:tc>
                <a:tc>
                  <a:txBody>
                    <a:bodyPr/>
                    <a:lstStyle/>
                    <a:p>
                      <a:pPr algn="ctr"/>
                      <a:r>
                        <a:rPr lang="en-US" dirty="0" smtClean="0">
                          <a:latin typeface="Bookman Old Style" pitchFamily="18" charset="0"/>
                        </a:rPr>
                        <a:t>PG</a:t>
                      </a:r>
                      <a:endParaRPr lang="en-US" dirty="0">
                        <a:latin typeface="Bookman Old Style" pitchFamily="18" charset="0"/>
                      </a:endParaRPr>
                    </a:p>
                  </a:txBody>
                  <a:tcPr/>
                </a:tc>
              </a:tr>
              <a:tr h="370840">
                <a:tc>
                  <a:txBody>
                    <a:bodyPr/>
                    <a:lstStyle/>
                    <a:p>
                      <a:pPr algn="ctr"/>
                      <a:r>
                        <a:rPr lang="en-US" dirty="0" smtClean="0">
                          <a:latin typeface="Bookman Old Style" pitchFamily="18" charset="0"/>
                        </a:rPr>
                        <a:t>The Parent Trap</a:t>
                      </a:r>
                      <a:endParaRPr lang="en-US" dirty="0">
                        <a:latin typeface="Bookman Old Style" pitchFamily="18" charset="0"/>
                      </a:endParaRPr>
                    </a:p>
                  </a:txBody>
                  <a:tcPr/>
                </a:tc>
                <a:tc>
                  <a:txBody>
                    <a:bodyPr/>
                    <a:lstStyle/>
                    <a:p>
                      <a:pPr algn="ctr"/>
                      <a:r>
                        <a:rPr lang="en-US" dirty="0" smtClean="0">
                          <a:latin typeface="Bookman Old Style" pitchFamily="18" charset="0"/>
                        </a:rPr>
                        <a:t>7/31/98</a:t>
                      </a:r>
                      <a:endParaRPr lang="en-US" dirty="0">
                        <a:latin typeface="Bookman Old Style" pitchFamily="18" charset="0"/>
                      </a:endParaRPr>
                    </a:p>
                  </a:txBody>
                  <a:tcPr/>
                </a:tc>
                <a:tc>
                  <a:txBody>
                    <a:bodyPr/>
                    <a:lstStyle/>
                    <a:p>
                      <a:pPr algn="ctr"/>
                      <a:r>
                        <a:rPr lang="en-US" b="0" dirty="0" smtClean="0">
                          <a:effectLst/>
                          <a:latin typeface="Bookman Old Style" pitchFamily="18" charset="0"/>
                        </a:rPr>
                        <a:t>$66,308,518</a:t>
                      </a:r>
                      <a:endParaRPr lang="en-US" b="0" dirty="0">
                        <a:latin typeface="Bookman Old Style" pitchFamily="18" charset="0"/>
                      </a:endParaRPr>
                    </a:p>
                  </a:txBody>
                  <a:tcPr/>
                </a:tc>
                <a:tc>
                  <a:txBody>
                    <a:bodyPr/>
                    <a:lstStyle/>
                    <a:p>
                      <a:pPr algn="ctr"/>
                      <a:r>
                        <a:rPr lang="en-US" dirty="0" smtClean="0">
                          <a:latin typeface="Bookman Old Style" pitchFamily="18" charset="0"/>
                        </a:rPr>
                        <a:t>Family Comedy</a:t>
                      </a:r>
                      <a:endParaRPr lang="en-US" dirty="0">
                        <a:latin typeface="Bookman Old Style" pitchFamily="18" charset="0"/>
                      </a:endParaRPr>
                    </a:p>
                  </a:txBody>
                  <a:tcPr/>
                </a:tc>
                <a:tc>
                  <a:txBody>
                    <a:bodyPr/>
                    <a:lstStyle/>
                    <a:p>
                      <a:pPr algn="ctr"/>
                      <a:r>
                        <a:rPr lang="en-US" dirty="0" smtClean="0">
                          <a:latin typeface="Bookman Old Style" pitchFamily="18" charset="0"/>
                        </a:rPr>
                        <a:t>PG</a:t>
                      </a:r>
                      <a:endParaRPr lang="en-US" dirty="0">
                        <a:latin typeface="Bookman Old Style" pitchFamily="18" charset="0"/>
                      </a:endParaRPr>
                    </a:p>
                  </a:txBody>
                  <a:tcPr/>
                </a:tc>
              </a:tr>
              <a:tr h="370840">
                <a:tc>
                  <a:txBody>
                    <a:bodyPr/>
                    <a:lstStyle/>
                    <a:p>
                      <a:pPr algn="ctr"/>
                      <a:r>
                        <a:rPr lang="en-US" dirty="0" smtClean="0">
                          <a:latin typeface="Bookman Old Style" pitchFamily="18" charset="0"/>
                        </a:rPr>
                        <a:t>Freaky Friday</a:t>
                      </a:r>
                      <a:endParaRPr lang="en-US" dirty="0">
                        <a:latin typeface="Bookman Old Style" pitchFamily="18" charset="0"/>
                      </a:endParaRPr>
                    </a:p>
                  </a:txBody>
                  <a:tcPr/>
                </a:tc>
                <a:tc>
                  <a:txBody>
                    <a:bodyPr/>
                    <a:lstStyle/>
                    <a:p>
                      <a:pPr algn="ctr"/>
                      <a:r>
                        <a:rPr lang="en-US" dirty="0" smtClean="0">
                          <a:latin typeface="Bookman Old Style" pitchFamily="18" charset="0"/>
                        </a:rPr>
                        <a:t>8/6/03</a:t>
                      </a:r>
                      <a:endParaRPr lang="en-US" dirty="0">
                        <a:latin typeface="Bookman Old Style" pitchFamily="18" charset="0"/>
                      </a:endParaRPr>
                    </a:p>
                  </a:txBody>
                  <a:tcPr/>
                </a:tc>
                <a:tc>
                  <a:txBody>
                    <a:bodyPr/>
                    <a:lstStyle/>
                    <a:p>
                      <a:pPr algn="ctr"/>
                      <a:r>
                        <a:rPr lang="en-US" b="0" dirty="0" smtClean="0">
                          <a:effectLst/>
                          <a:latin typeface="Bookman Old Style" pitchFamily="18" charset="0"/>
                        </a:rPr>
                        <a:t>$110,230,332</a:t>
                      </a:r>
                      <a:endParaRPr lang="en-US" b="0" dirty="0">
                        <a:latin typeface="Bookman Old Style" pitchFamily="18" charset="0"/>
                      </a:endParaRPr>
                    </a:p>
                  </a:txBody>
                  <a:tcPr/>
                </a:tc>
                <a:tc>
                  <a:txBody>
                    <a:bodyPr/>
                    <a:lstStyle/>
                    <a:p>
                      <a:pPr algn="ctr"/>
                      <a:r>
                        <a:rPr lang="en-US" dirty="0" smtClean="0">
                          <a:latin typeface="Bookman Old Style" pitchFamily="18" charset="0"/>
                        </a:rPr>
                        <a:t>Fantasy</a:t>
                      </a:r>
                      <a:r>
                        <a:rPr lang="en-US" baseline="0" dirty="0" smtClean="0">
                          <a:latin typeface="Bookman Old Style" pitchFamily="18" charset="0"/>
                        </a:rPr>
                        <a:t> Comedy</a:t>
                      </a:r>
                      <a:endParaRPr lang="en-US" dirty="0">
                        <a:latin typeface="Bookman Old Style" pitchFamily="18" charset="0"/>
                      </a:endParaRPr>
                    </a:p>
                  </a:txBody>
                  <a:tcPr/>
                </a:tc>
                <a:tc>
                  <a:txBody>
                    <a:bodyPr/>
                    <a:lstStyle/>
                    <a:p>
                      <a:pPr algn="ctr"/>
                      <a:r>
                        <a:rPr lang="en-US" dirty="0" smtClean="0">
                          <a:latin typeface="Bookman Old Style" pitchFamily="18" charset="0"/>
                        </a:rPr>
                        <a:t>PG</a:t>
                      </a:r>
                      <a:endParaRPr lang="en-US" dirty="0">
                        <a:latin typeface="Bookman Old Style" pitchFamily="18" charset="0"/>
                      </a:endParaRPr>
                    </a:p>
                  </a:txBody>
                  <a:tcPr/>
                </a:tc>
              </a:tr>
              <a:tr h="370840">
                <a:tc>
                  <a:txBody>
                    <a:bodyPr/>
                    <a:lstStyle/>
                    <a:p>
                      <a:pPr algn="ctr"/>
                      <a:r>
                        <a:rPr lang="en-US" dirty="0" smtClean="0">
                          <a:latin typeface="Bookman Old Style" pitchFamily="18" charset="0"/>
                        </a:rPr>
                        <a:t>The Pink Panther</a:t>
                      </a:r>
                      <a:endParaRPr lang="en-US" dirty="0">
                        <a:latin typeface="Bookman Old Style" pitchFamily="18" charset="0"/>
                      </a:endParaRPr>
                    </a:p>
                  </a:txBody>
                  <a:tcPr/>
                </a:tc>
                <a:tc>
                  <a:txBody>
                    <a:bodyPr/>
                    <a:lstStyle/>
                    <a:p>
                      <a:pPr algn="ctr"/>
                      <a:r>
                        <a:rPr lang="en-US" dirty="0" smtClean="0">
                          <a:latin typeface="Bookman Old Style" pitchFamily="18" charset="0"/>
                        </a:rPr>
                        <a:t>2/10/06</a:t>
                      </a:r>
                      <a:endParaRPr lang="en-US" dirty="0">
                        <a:latin typeface="Bookman Old Style" pitchFamily="18" charset="0"/>
                      </a:endParaRPr>
                    </a:p>
                  </a:txBody>
                  <a:tcPr/>
                </a:tc>
                <a:tc>
                  <a:txBody>
                    <a:bodyPr/>
                    <a:lstStyle/>
                    <a:p>
                      <a:pPr algn="ctr"/>
                      <a:r>
                        <a:rPr lang="en-US" b="0" dirty="0" smtClean="0">
                          <a:effectLst/>
                          <a:latin typeface="Bookman Old Style" pitchFamily="18" charset="0"/>
                        </a:rPr>
                        <a:t>$82,226,474</a:t>
                      </a:r>
                      <a:endParaRPr lang="en-US" b="0" dirty="0">
                        <a:latin typeface="Bookman Old Style" pitchFamily="18" charset="0"/>
                      </a:endParaRPr>
                    </a:p>
                  </a:txBody>
                  <a:tcPr/>
                </a:tc>
                <a:tc>
                  <a:txBody>
                    <a:bodyPr/>
                    <a:lstStyle/>
                    <a:p>
                      <a:pPr algn="ctr"/>
                      <a:r>
                        <a:rPr lang="en-US" dirty="0" smtClean="0">
                          <a:latin typeface="Bookman Old Style" pitchFamily="18" charset="0"/>
                        </a:rPr>
                        <a:t>Comedy</a:t>
                      </a:r>
                      <a:endParaRPr lang="en-US" dirty="0">
                        <a:latin typeface="Bookman Old Style" pitchFamily="18" charset="0"/>
                      </a:endParaRPr>
                    </a:p>
                  </a:txBody>
                  <a:tcPr/>
                </a:tc>
                <a:tc>
                  <a:txBody>
                    <a:bodyPr/>
                    <a:lstStyle/>
                    <a:p>
                      <a:pPr algn="ctr"/>
                      <a:r>
                        <a:rPr lang="en-US" dirty="0" smtClean="0">
                          <a:latin typeface="Bookman Old Style" pitchFamily="18" charset="0"/>
                        </a:rPr>
                        <a:t>PG</a:t>
                      </a:r>
                      <a:endParaRPr lang="en-US" dirty="0">
                        <a:latin typeface="Bookman Old Style" pitchFamily="18" charset="0"/>
                      </a:endParaRPr>
                    </a:p>
                  </a:txBody>
                  <a:tcPr/>
                </a:tc>
              </a:tr>
            </a:tbl>
          </a:graphicData>
        </a:graphic>
      </p:graphicFrame>
      <p:sp>
        <p:nvSpPr>
          <p:cNvPr id="5" name="Action Button: Forward or Next 4">
            <a:hlinkClick r:id="" action="ppaction://hlinkshowjump?jump=nextslide" highlightClick="1"/>
          </p:cNvPr>
          <p:cNvSpPr/>
          <p:nvPr/>
        </p:nvSpPr>
        <p:spPr>
          <a:xfrm>
            <a:off x="8153400" y="6019800"/>
            <a:ext cx="838200" cy="762000"/>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6" name="TextBox 5"/>
          <p:cNvSpPr txBox="1"/>
          <p:nvPr/>
        </p:nvSpPr>
        <p:spPr>
          <a:xfrm>
            <a:off x="-28575" y="6412468"/>
            <a:ext cx="5867400" cy="369332"/>
          </a:xfrm>
          <a:prstGeom prst="rect">
            <a:avLst/>
          </a:prstGeom>
          <a:noFill/>
          <a:ln>
            <a:noFill/>
          </a:ln>
        </p:spPr>
        <p:txBody>
          <a:bodyPr wrap="square" rtlCol="0">
            <a:spAutoFit/>
          </a:bodyPr>
          <a:lstStyle/>
          <a:p>
            <a:r>
              <a:rPr lang="en-US" b="1" i="1" dirty="0" smtClean="0">
                <a:solidFill>
                  <a:sysClr val="windowText" lastClr="000000"/>
                </a:solidFill>
                <a:latin typeface="Bookman Old Style" pitchFamily="18" charset="0"/>
                <a:hlinkClick r:id="rId2" action="ppaction://hlinksldjump"/>
              </a:rPr>
              <a:t>Click here to return to the Table of Contents</a:t>
            </a:r>
            <a:endParaRPr lang="en-US" b="1" i="1" dirty="0">
              <a:solidFill>
                <a:sysClr val="windowText" lastClr="000000"/>
              </a:solidFill>
              <a:latin typeface="Bookman Old Style" pitchFamily="18" charset="0"/>
            </a:endParaRPr>
          </a:p>
        </p:txBody>
      </p:sp>
      <p:pic>
        <p:nvPicPr>
          <p:cNvPr id="7" name="Picture 6" descr="C:\Documents and Settings\allegrajacobs\Local Settings\Temporary Internet Files\Content.IE5\WJC3HPZB\MC900330049[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200" y="5687890"/>
            <a:ext cx="762000" cy="7245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46694869"/>
      </p:ext>
    </p:extLst>
  </p:cSld>
  <p:clrMapOvr>
    <a:masterClrMapping/>
  </p:clrMapOvr>
  <p:transition spd="slow" advClick="0" advTm="30000">
    <p:diamon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8575"/>
            <a:ext cx="8229600" cy="1143000"/>
          </a:xfrm>
        </p:spPr>
        <p:txBody>
          <a:bodyPr>
            <a:normAutofit/>
          </a:bodyPr>
          <a:lstStyle/>
          <a:p>
            <a:r>
              <a:rPr lang="en-US" sz="5400" u="sng" dirty="0" smtClean="0">
                <a:effectLst>
                  <a:outerShdw blurRad="38100" dist="38100" dir="2700000" algn="tl">
                    <a:srgbClr val="000000">
                      <a:alpha val="43137"/>
                    </a:srgbClr>
                  </a:outerShdw>
                </a:effectLst>
                <a:latin typeface="Bookman Old Style" pitchFamily="18" charset="0"/>
              </a:rPr>
              <a:t>Thanks for Watching!!</a:t>
            </a:r>
            <a:endParaRPr lang="en-US" sz="5400" u="sng" dirty="0">
              <a:effectLst>
                <a:outerShdw blurRad="38100" dist="38100" dir="2700000" algn="tl">
                  <a:srgbClr val="000000">
                    <a:alpha val="43137"/>
                  </a:srgbClr>
                </a:outerShdw>
              </a:effectLst>
              <a:latin typeface="Bookman Old Style" pitchFamily="18" charset="0"/>
            </a:endParaRPr>
          </a:p>
        </p:txBody>
      </p:sp>
      <p:pic>
        <p:nvPicPr>
          <p:cNvPr id="4" name="sgr1tAetgss?version=3&amp;hl=en_US"/>
          <p:cNvPicPr>
            <a:picLocks noGrp="1" noRot="1" noChangeAspect="1"/>
          </p:cNvPicPr>
          <p:nvPr>
            <p:ph idx="1"/>
            <a:videoFile r:link="rId1"/>
          </p:nvPr>
        </p:nvPicPr>
        <p:blipFill>
          <a:blip r:embed="rId3"/>
          <a:stretch>
            <a:fillRect/>
          </a:stretch>
        </p:blipFill>
        <p:spPr>
          <a:xfrm>
            <a:off x="990600" y="1143000"/>
            <a:ext cx="7010400" cy="5257800"/>
          </a:xfrm>
          <a:prstGeom prst="rect">
            <a:avLst/>
          </a:prstGeom>
        </p:spPr>
      </p:pic>
      <p:sp>
        <p:nvSpPr>
          <p:cNvPr id="6" name="Action Button: Home 5">
            <a:hlinkClick r:id="" action="ppaction://hlinkshowjump?jump=firstslide" highlightClick="1"/>
          </p:cNvPr>
          <p:cNvSpPr/>
          <p:nvPr/>
        </p:nvSpPr>
        <p:spPr>
          <a:xfrm>
            <a:off x="8153400" y="5943600"/>
            <a:ext cx="838200" cy="838200"/>
          </a:xfrm>
          <a:prstGeom prst="actionButtonHom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4270667643"/>
      </p:ext>
    </p:extLst>
  </p:cSld>
  <p:clrMapOvr>
    <a:masterClrMapping/>
  </p:clrMapOvr>
  <p:transition spd="slow" advClick="0" advTm="120000">
    <p:diamon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98</TotalTime>
  <Words>671</Words>
  <Application>Microsoft Office PowerPoint</Application>
  <PresentationFormat>On-screen Show (4:3)</PresentationFormat>
  <Paragraphs>70</Paragraphs>
  <Slides>9</Slides>
  <Notes>1</Notes>
  <HiddenSlides>0</HiddenSlides>
  <MMClips>3</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PowerPoint Presentation</vt:lpstr>
      <vt:lpstr>Titanic</vt:lpstr>
      <vt:lpstr>Meet the Cast of Titanic</vt:lpstr>
      <vt:lpstr>Meet My Favorite Actor</vt:lpstr>
      <vt:lpstr>Titanic Review</vt:lpstr>
      <vt:lpstr>Titanic Review</vt:lpstr>
      <vt:lpstr>A “Must See” Movie</vt:lpstr>
      <vt:lpstr>Also In The Running…</vt:lpstr>
      <vt:lpstr>Thanks for Watching!!</vt:lpstr>
    </vt:vector>
  </TitlesOfParts>
  <Company>Ridgefield Public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RPS</dc:creator>
  <cp:lastModifiedBy>RPS</cp:lastModifiedBy>
  <cp:revision>17</cp:revision>
  <dcterms:created xsi:type="dcterms:W3CDTF">2011-06-03T12:50:25Z</dcterms:created>
  <dcterms:modified xsi:type="dcterms:W3CDTF">2011-06-08T12:26:56Z</dcterms:modified>
</cp:coreProperties>
</file>